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7" r:id="rId1"/>
  </p:sldMasterIdLst>
  <p:notesMasterIdLst>
    <p:notesMasterId r:id="rId36"/>
  </p:notesMasterIdLst>
  <p:handoutMasterIdLst>
    <p:handoutMasterId r:id="rId37"/>
  </p:handoutMasterIdLst>
  <p:sldIdLst>
    <p:sldId id="323" r:id="rId2"/>
    <p:sldId id="324" r:id="rId3"/>
    <p:sldId id="325" r:id="rId4"/>
    <p:sldId id="294" r:id="rId5"/>
    <p:sldId id="296" r:id="rId6"/>
    <p:sldId id="291" r:id="rId7"/>
    <p:sldId id="292" r:id="rId8"/>
    <p:sldId id="293" r:id="rId9"/>
    <p:sldId id="297" r:id="rId10"/>
    <p:sldId id="317" r:id="rId11"/>
    <p:sldId id="298" r:id="rId12"/>
    <p:sldId id="301" r:id="rId13"/>
    <p:sldId id="300" r:id="rId14"/>
    <p:sldId id="256" r:id="rId15"/>
    <p:sldId id="290" r:id="rId16"/>
    <p:sldId id="286" r:id="rId17"/>
    <p:sldId id="282" r:id="rId18"/>
    <p:sldId id="283" r:id="rId19"/>
    <p:sldId id="284" r:id="rId20"/>
    <p:sldId id="287" r:id="rId21"/>
    <p:sldId id="273" r:id="rId22"/>
    <p:sldId id="280" r:id="rId23"/>
    <p:sldId id="307" r:id="rId24"/>
    <p:sldId id="308" r:id="rId25"/>
    <p:sldId id="309" r:id="rId26"/>
    <p:sldId id="310" r:id="rId27"/>
    <p:sldId id="312" r:id="rId28"/>
    <p:sldId id="314" r:id="rId29"/>
    <p:sldId id="318" r:id="rId30"/>
    <p:sldId id="315" r:id="rId31"/>
    <p:sldId id="316" r:id="rId32"/>
    <p:sldId id="304" r:id="rId33"/>
    <p:sldId id="319" r:id="rId34"/>
    <p:sldId id="322" r:id="rId35"/>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F7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54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D5E877-6301-4A7D-8DE1-BDBC76CB8FF2}" type="doc">
      <dgm:prSet loTypeId="urn:microsoft.com/office/officeart/2005/8/layout/pyramid2" loCatId="pyramid" qsTypeId="urn:microsoft.com/office/officeart/2005/8/quickstyle/simple1" qsCatId="simple" csTypeId="urn:microsoft.com/office/officeart/2005/8/colors/accent1_2" csCatId="accent1" phldr="1"/>
      <dgm:spPr/>
    </dgm:pt>
    <dgm:pt modelId="{C9A7C6A6-D680-4581-9CAD-01BE8C62B95A}">
      <dgm:prSet phldrT="[Tekstas]"/>
      <dgm:spPr/>
      <dgm:t>
        <a:bodyPr/>
        <a:lstStyle/>
        <a:p>
          <a:r>
            <a:rPr lang="lt-LT" b="1" dirty="0">
              <a:latin typeface="Times" panose="02020603050405020304" pitchFamily="18" charset="0"/>
              <a:cs typeface="Times" panose="02020603050405020304" pitchFamily="18" charset="0"/>
            </a:rPr>
            <a:t>SOCIALINIAI DARBUOTOJAI</a:t>
          </a:r>
        </a:p>
      </dgm:t>
    </dgm:pt>
    <dgm:pt modelId="{BE34934C-69B5-4CA8-990A-1282273B4260}" type="parTrans" cxnId="{786B1545-2C60-4CFF-827E-72C051FBA26F}">
      <dgm:prSet/>
      <dgm:spPr/>
      <dgm:t>
        <a:bodyPr/>
        <a:lstStyle/>
        <a:p>
          <a:endParaRPr lang="lt-LT"/>
        </a:p>
      </dgm:t>
    </dgm:pt>
    <dgm:pt modelId="{7EB7E304-04FA-46E5-91AC-D080E07F4DFC}" type="sibTrans" cxnId="{786B1545-2C60-4CFF-827E-72C051FBA26F}">
      <dgm:prSet/>
      <dgm:spPr/>
      <dgm:t>
        <a:bodyPr/>
        <a:lstStyle/>
        <a:p>
          <a:endParaRPr lang="lt-LT"/>
        </a:p>
      </dgm:t>
    </dgm:pt>
    <dgm:pt modelId="{ABEFFB6D-0D8F-412F-8244-CA701D721F27}">
      <dgm:prSet phldrT="[Tekstas]"/>
      <dgm:spPr/>
      <dgm:t>
        <a:bodyPr/>
        <a:lstStyle/>
        <a:p>
          <a:r>
            <a:rPr lang="lt-LT" b="1" dirty="0">
              <a:solidFill>
                <a:schemeClr val="tx1">
                  <a:lumMod val="95000"/>
                  <a:lumOff val="5000"/>
                </a:schemeClr>
              </a:solidFill>
              <a:latin typeface="Times" panose="02020603050405020304" pitchFamily="18" charset="0"/>
              <a:cs typeface="Times" panose="02020603050405020304" pitchFamily="18" charset="0"/>
            </a:rPr>
            <a:t>SOCIALINIO DARBUOTOJO PADĖJĖJAI</a:t>
          </a:r>
        </a:p>
      </dgm:t>
    </dgm:pt>
    <dgm:pt modelId="{E2396C4D-DCC3-4E26-AF2E-E1BB6494651C}" type="parTrans" cxnId="{475E01BC-1763-4690-8CEE-80A048AA7613}">
      <dgm:prSet/>
      <dgm:spPr/>
      <dgm:t>
        <a:bodyPr/>
        <a:lstStyle/>
        <a:p>
          <a:endParaRPr lang="lt-LT"/>
        </a:p>
      </dgm:t>
    </dgm:pt>
    <dgm:pt modelId="{16A40E32-213B-4BE0-A09A-367A3DF27C7E}" type="sibTrans" cxnId="{475E01BC-1763-4690-8CEE-80A048AA7613}">
      <dgm:prSet/>
      <dgm:spPr/>
      <dgm:t>
        <a:bodyPr/>
        <a:lstStyle/>
        <a:p>
          <a:endParaRPr lang="lt-LT"/>
        </a:p>
      </dgm:t>
    </dgm:pt>
    <dgm:pt modelId="{1AA9601E-0956-4BA4-8379-4C8E964709AD}">
      <dgm:prSet phldrT="[Tekstas]"/>
      <dgm:spPr/>
      <dgm:t>
        <a:bodyPr/>
        <a:lstStyle/>
        <a:p>
          <a:r>
            <a:rPr lang="lt-LT" b="1" dirty="0">
              <a:latin typeface="Times" panose="02020603050405020304" pitchFamily="18" charset="0"/>
              <a:cs typeface="Times" panose="02020603050405020304" pitchFamily="18" charset="0"/>
            </a:rPr>
            <a:t>PASLAUGŲ GAVĖJAI (GLOBOTINIAI/RŪPINTINIA</a:t>
          </a:r>
          <a:r>
            <a:rPr lang="lt-LT" dirty="0">
              <a:latin typeface="Times" panose="02020603050405020304" pitchFamily="18" charset="0"/>
              <a:cs typeface="Times" panose="02020603050405020304" pitchFamily="18" charset="0"/>
            </a:rPr>
            <a:t>I)</a:t>
          </a:r>
        </a:p>
      </dgm:t>
    </dgm:pt>
    <dgm:pt modelId="{48534929-3152-4569-8EBE-9A17368E2C49}" type="parTrans" cxnId="{04ECA223-AB02-4789-939F-A9C0C2F0ACC2}">
      <dgm:prSet/>
      <dgm:spPr/>
      <dgm:t>
        <a:bodyPr/>
        <a:lstStyle/>
        <a:p>
          <a:endParaRPr lang="lt-LT"/>
        </a:p>
      </dgm:t>
    </dgm:pt>
    <dgm:pt modelId="{037FE901-5C0B-4026-A568-6B2AA40102B3}" type="sibTrans" cxnId="{04ECA223-AB02-4789-939F-A9C0C2F0ACC2}">
      <dgm:prSet/>
      <dgm:spPr/>
      <dgm:t>
        <a:bodyPr/>
        <a:lstStyle/>
        <a:p>
          <a:endParaRPr lang="lt-LT"/>
        </a:p>
      </dgm:t>
    </dgm:pt>
    <dgm:pt modelId="{DA68E38C-AA56-4687-BD2E-C7C500D885D7}" type="pres">
      <dgm:prSet presAssocID="{EBD5E877-6301-4A7D-8DE1-BDBC76CB8FF2}" presName="compositeShape" presStyleCnt="0">
        <dgm:presLayoutVars>
          <dgm:dir/>
          <dgm:resizeHandles/>
        </dgm:presLayoutVars>
      </dgm:prSet>
      <dgm:spPr/>
    </dgm:pt>
    <dgm:pt modelId="{CEE0D2A3-5BDD-422E-9162-6A660B7FE80B}" type="pres">
      <dgm:prSet presAssocID="{EBD5E877-6301-4A7D-8DE1-BDBC76CB8FF2}" presName="pyramid" presStyleLbl="node1" presStyleIdx="0" presStyleCnt="1" custLinFactNeighborX="-18782"/>
      <dgm:spPr/>
    </dgm:pt>
    <dgm:pt modelId="{6B828DDE-B618-4671-89D1-A8BE4D519B93}" type="pres">
      <dgm:prSet presAssocID="{EBD5E877-6301-4A7D-8DE1-BDBC76CB8FF2}" presName="theList" presStyleCnt="0"/>
      <dgm:spPr/>
    </dgm:pt>
    <dgm:pt modelId="{7E01C780-2B14-445B-B0CA-EE3F847EE1B1}" type="pres">
      <dgm:prSet presAssocID="{C9A7C6A6-D680-4581-9CAD-01BE8C62B95A}" presName="aNode" presStyleLbl="fgAcc1" presStyleIdx="0" presStyleCnt="3" custScaleX="129465" custScaleY="75607" custLinFactY="40129" custLinFactNeighborX="48462" custLinFactNeighborY="100000">
        <dgm:presLayoutVars>
          <dgm:bulletEnabled val="1"/>
        </dgm:presLayoutVars>
      </dgm:prSet>
      <dgm:spPr/>
      <dgm:t>
        <a:bodyPr/>
        <a:lstStyle/>
        <a:p>
          <a:endParaRPr lang="lt-LT"/>
        </a:p>
      </dgm:t>
    </dgm:pt>
    <dgm:pt modelId="{2D27369B-1CA7-4852-85B9-9D2A5C60D0C7}" type="pres">
      <dgm:prSet presAssocID="{C9A7C6A6-D680-4581-9CAD-01BE8C62B95A}" presName="aSpace" presStyleCnt="0"/>
      <dgm:spPr/>
    </dgm:pt>
    <dgm:pt modelId="{41BD8FF3-4E88-441A-B911-915C0EEDBD0E}" type="pres">
      <dgm:prSet presAssocID="{ABEFFB6D-0D8F-412F-8244-CA701D721F27}" presName="aNode" presStyleLbl="fgAcc1" presStyleIdx="1" presStyleCnt="3" custScaleY="80241" custLinFactY="-21328" custLinFactNeighborX="-83150" custLinFactNeighborY="-100000">
        <dgm:presLayoutVars>
          <dgm:bulletEnabled val="1"/>
        </dgm:presLayoutVars>
      </dgm:prSet>
      <dgm:spPr/>
      <dgm:t>
        <a:bodyPr/>
        <a:lstStyle/>
        <a:p>
          <a:endParaRPr lang="lt-LT"/>
        </a:p>
      </dgm:t>
    </dgm:pt>
    <dgm:pt modelId="{4FA87ECE-FE74-4CCF-BCA9-8BCADC07A581}" type="pres">
      <dgm:prSet presAssocID="{ABEFFB6D-0D8F-412F-8244-CA701D721F27}" presName="aSpace" presStyleCnt="0"/>
      <dgm:spPr/>
    </dgm:pt>
    <dgm:pt modelId="{FC5A49D9-FB84-4B4A-8466-428E63D13CA6}" type="pres">
      <dgm:prSet presAssocID="{1AA9601E-0956-4BA4-8379-4C8E964709AD}" presName="aNode" presStyleLbl="fgAcc1" presStyleIdx="2" presStyleCnt="3" custScaleX="216359" custLinFactY="16071" custLinFactNeighborX="-9609" custLinFactNeighborY="100000">
        <dgm:presLayoutVars>
          <dgm:bulletEnabled val="1"/>
        </dgm:presLayoutVars>
      </dgm:prSet>
      <dgm:spPr/>
      <dgm:t>
        <a:bodyPr/>
        <a:lstStyle/>
        <a:p>
          <a:endParaRPr lang="lt-LT"/>
        </a:p>
      </dgm:t>
    </dgm:pt>
    <dgm:pt modelId="{1420CA00-E96F-4E16-BE36-7FB149FE32DF}" type="pres">
      <dgm:prSet presAssocID="{1AA9601E-0956-4BA4-8379-4C8E964709AD}" presName="aSpace" presStyleCnt="0"/>
      <dgm:spPr/>
    </dgm:pt>
  </dgm:ptLst>
  <dgm:cxnLst>
    <dgm:cxn modelId="{7DD92288-97A1-47DE-ADAA-502A3219FFB6}" type="presOf" srcId="{C9A7C6A6-D680-4581-9CAD-01BE8C62B95A}" destId="{7E01C780-2B14-445B-B0CA-EE3F847EE1B1}" srcOrd="0" destOrd="0" presId="urn:microsoft.com/office/officeart/2005/8/layout/pyramid2"/>
    <dgm:cxn modelId="{475E01BC-1763-4690-8CEE-80A048AA7613}" srcId="{EBD5E877-6301-4A7D-8DE1-BDBC76CB8FF2}" destId="{ABEFFB6D-0D8F-412F-8244-CA701D721F27}" srcOrd="1" destOrd="0" parTransId="{E2396C4D-DCC3-4E26-AF2E-E1BB6494651C}" sibTransId="{16A40E32-213B-4BE0-A09A-367A3DF27C7E}"/>
    <dgm:cxn modelId="{04ECA223-AB02-4789-939F-A9C0C2F0ACC2}" srcId="{EBD5E877-6301-4A7D-8DE1-BDBC76CB8FF2}" destId="{1AA9601E-0956-4BA4-8379-4C8E964709AD}" srcOrd="2" destOrd="0" parTransId="{48534929-3152-4569-8EBE-9A17368E2C49}" sibTransId="{037FE901-5C0B-4026-A568-6B2AA40102B3}"/>
    <dgm:cxn modelId="{E77BFF5A-CC21-489F-8232-EF7442C25B86}" type="presOf" srcId="{EBD5E877-6301-4A7D-8DE1-BDBC76CB8FF2}" destId="{DA68E38C-AA56-4687-BD2E-C7C500D885D7}" srcOrd="0" destOrd="0" presId="urn:microsoft.com/office/officeart/2005/8/layout/pyramid2"/>
    <dgm:cxn modelId="{60DE1E22-8CAC-47AD-BF57-4BA36762441D}" type="presOf" srcId="{1AA9601E-0956-4BA4-8379-4C8E964709AD}" destId="{FC5A49D9-FB84-4B4A-8466-428E63D13CA6}" srcOrd="0" destOrd="0" presId="urn:microsoft.com/office/officeart/2005/8/layout/pyramid2"/>
    <dgm:cxn modelId="{786B1545-2C60-4CFF-827E-72C051FBA26F}" srcId="{EBD5E877-6301-4A7D-8DE1-BDBC76CB8FF2}" destId="{C9A7C6A6-D680-4581-9CAD-01BE8C62B95A}" srcOrd="0" destOrd="0" parTransId="{BE34934C-69B5-4CA8-990A-1282273B4260}" sibTransId="{7EB7E304-04FA-46E5-91AC-D080E07F4DFC}"/>
    <dgm:cxn modelId="{C1081F5E-3ED8-44E2-BD59-5D36C856EDC9}" type="presOf" srcId="{ABEFFB6D-0D8F-412F-8244-CA701D721F27}" destId="{41BD8FF3-4E88-441A-B911-915C0EEDBD0E}" srcOrd="0" destOrd="0" presId="urn:microsoft.com/office/officeart/2005/8/layout/pyramid2"/>
    <dgm:cxn modelId="{AEF7763F-58B2-4329-AEF5-D168F79DDE80}" type="presParOf" srcId="{DA68E38C-AA56-4687-BD2E-C7C500D885D7}" destId="{CEE0D2A3-5BDD-422E-9162-6A660B7FE80B}" srcOrd="0" destOrd="0" presId="urn:microsoft.com/office/officeart/2005/8/layout/pyramid2"/>
    <dgm:cxn modelId="{32D739EC-1EFB-44C6-B3FD-11E193EA5198}" type="presParOf" srcId="{DA68E38C-AA56-4687-BD2E-C7C500D885D7}" destId="{6B828DDE-B618-4671-89D1-A8BE4D519B93}" srcOrd="1" destOrd="0" presId="urn:microsoft.com/office/officeart/2005/8/layout/pyramid2"/>
    <dgm:cxn modelId="{00290190-AEF5-4515-89CE-A726739236E7}" type="presParOf" srcId="{6B828DDE-B618-4671-89D1-A8BE4D519B93}" destId="{7E01C780-2B14-445B-B0CA-EE3F847EE1B1}" srcOrd="0" destOrd="0" presId="urn:microsoft.com/office/officeart/2005/8/layout/pyramid2"/>
    <dgm:cxn modelId="{07DF6FC8-0BAB-436E-ACBE-85EC74910C31}" type="presParOf" srcId="{6B828DDE-B618-4671-89D1-A8BE4D519B93}" destId="{2D27369B-1CA7-4852-85B9-9D2A5C60D0C7}" srcOrd="1" destOrd="0" presId="urn:microsoft.com/office/officeart/2005/8/layout/pyramid2"/>
    <dgm:cxn modelId="{7749F42D-2B0B-42A4-9B6C-4AB134CC736D}" type="presParOf" srcId="{6B828DDE-B618-4671-89D1-A8BE4D519B93}" destId="{41BD8FF3-4E88-441A-B911-915C0EEDBD0E}" srcOrd="2" destOrd="0" presId="urn:microsoft.com/office/officeart/2005/8/layout/pyramid2"/>
    <dgm:cxn modelId="{8AA2BDE7-74EB-4DEF-97B0-E90AC9A0EEDD}" type="presParOf" srcId="{6B828DDE-B618-4671-89D1-A8BE4D519B93}" destId="{4FA87ECE-FE74-4CCF-BCA9-8BCADC07A581}" srcOrd="3" destOrd="0" presId="urn:microsoft.com/office/officeart/2005/8/layout/pyramid2"/>
    <dgm:cxn modelId="{63A652DC-9573-45A3-A0F9-B9DC1F6343F3}" type="presParOf" srcId="{6B828DDE-B618-4671-89D1-A8BE4D519B93}" destId="{FC5A49D9-FB84-4B4A-8466-428E63D13CA6}" srcOrd="4" destOrd="0" presId="urn:microsoft.com/office/officeart/2005/8/layout/pyramid2"/>
    <dgm:cxn modelId="{6241E32A-E579-42FE-9330-CF73C55085D3}" type="presParOf" srcId="{6B828DDE-B618-4671-89D1-A8BE4D519B93}" destId="{1420CA00-E96F-4E16-BE36-7FB149FE32DF}"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080FF3C-832C-4D8D-BE58-DC869BB2B127}" type="doc">
      <dgm:prSet loTypeId="urn:microsoft.com/office/officeart/2008/layout/NameandTitleOrganizationalChart" loCatId="hierarchy" qsTypeId="urn:microsoft.com/office/officeart/2005/8/quickstyle/simple1" qsCatId="simple" csTypeId="urn:microsoft.com/office/officeart/2005/8/colors/accent1_2" csCatId="accent1" phldr="1"/>
      <dgm:spPr/>
      <dgm:t>
        <a:bodyPr/>
        <a:lstStyle/>
        <a:p>
          <a:endParaRPr lang="lt-LT"/>
        </a:p>
      </dgm:t>
    </dgm:pt>
    <dgm:pt modelId="{D850CCA1-0198-4531-BC25-C8763925D282}">
      <dgm:prSet phldrT="[Tekstas]" custT="1"/>
      <dgm:spPr>
        <a:solidFill>
          <a:schemeClr val="accent6">
            <a:lumMod val="60000"/>
            <a:lumOff val="40000"/>
          </a:schemeClr>
        </a:solidFill>
      </dgm:spPr>
      <dgm:t>
        <a:bodyPr/>
        <a:lstStyle/>
        <a:p>
          <a:r>
            <a:rPr lang="lt-LT" sz="1800" b="1" dirty="0">
              <a:solidFill>
                <a:schemeClr val="tx1"/>
              </a:solidFill>
              <a:latin typeface="Cambria" panose="02040503050406030204" pitchFamily="18" charset="0"/>
            </a:rPr>
            <a:t>SAVIVALDYBĖ</a:t>
          </a:r>
        </a:p>
      </dgm:t>
    </dgm:pt>
    <dgm:pt modelId="{FA541E2B-24D7-4CE7-BD27-10A45F8DC7F7}" type="parTrans" cxnId="{F8D2B04D-195D-4EB6-A636-26C0A33BD4B8}">
      <dgm:prSet/>
      <dgm:spPr/>
      <dgm:t>
        <a:bodyPr/>
        <a:lstStyle/>
        <a:p>
          <a:endParaRPr lang="lt-LT"/>
        </a:p>
      </dgm:t>
    </dgm:pt>
    <dgm:pt modelId="{429BD8EC-AFE1-4530-AFD9-8788E01C179B}" type="sibTrans" cxnId="{F8D2B04D-195D-4EB6-A636-26C0A33BD4B8}">
      <dgm:prSet custT="1"/>
      <dgm:spPr>
        <a:ln>
          <a:solidFill>
            <a:srgbClr val="007033"/>
          </a:solidFill>
        </a:ln>
      </dgm:spPr>
      <dgm:t>
        <a:bodyPr/>
        <a:lstStyle/>
        <a:p>
          <a:pPr algn="ctr"/>
          <a:r>
            <a:rPr lang="lt-LT" sz="1800" noProof="0" dirty="0">
              <a:latin typeface="Cambria" panose="02040503050406030204" pitchFamily="18" charset="0"/>
            </a:rPr>
            <a:t>Projekto vykdytoja</a:t>
          </a:r>
          <a:r>
            <a:rPr lang="en-US" sz="1800" noProof="0" dirty="0">
              <a:latin typeface="Cambria" panose="02040503050406030204" pitchFamily="18" charset="0"/>
            </a:rPr>
            <a:t>s</a:t>
          </a:r>
          <a:r>
            <a:rPr lang="lt-LT" sz="1800" noProof="0" dirty="0">
              <a:latin typeface="Cambria" panose="02040503050406030204" pitchFamily="18" charset="0"/>
            </a:rPr>
            <a:t> </a:t>
          </a:r>
        </a:p>
      </dgm:t>
    </dgm:pt>
    <dgm:pt modelId="{2C146E4B-2B2E-4A6A-9B04-169115EAEF02}">
      <dgm:prSet phldrT="[Tekstas]" custT="1"/>
      <dgm:spPr>
        <a:solidFill>
          <a:schemeClr val="accent6">
            <a:lumMod val="60000"/>
            <a:lumOff val="40000"/>
          </a:schemeClr>
        </a:solidFill>
      </dgm:spPr>
      <dgm:t>
        <a:bodyPr/>
        <a:lstStyle/>
        <a:p>
          <a:r>
            <a:rPr lang="en-US" sz="1800" b="1" dirty="0" err="1">
              <a:solidFill>
                <a:schemeClr val="tx1"/>
              </a:solidFill>
              <a:latin typeface="Cambria" panose="02040503050406030204" pitchFamily="18" charset="0"/>
            </a:rPr>
            <a:t>Veikla</a:t>
          </a:r>
          <a:r>
            <a:rPr lang="lt-LT" sz="1800" b="1" dirty="0">
              <a:solidFill>
                <a:schemeClr val="tx1"/>
              </a:solidFill>
              <a:latin typeface="Cambria" panose="02040503050406030204" pitchFamily="18" charset="0"/>
            </a:rPr>
            <a:t>: </a:t>
          </a:r>
          <a:r>
            <a:rPr lang="en-US" sz="1800" b="1" dirty="0">
              <a:solidFill>
                <a:schemeClr val="tx1"/>
              </a:solidFill>
              <a:latin typeface="Cambria" panose="02040503050406030204" pitchFamily="18" charset="0"/>
            </a:rPr>
            <a:t>BVGN</a:t>
          </a:r>
          <a:endParaRPr lang="lt-LT" sz="1800" b="1" dirty="0">
            <a:solidFill>
              <a:schemeClr val="tx1"/>
            </a:solidFill>
            <a:latin typeface="Cambria" panose="02040503050406030204" pitchFamily="18" charset="0"/>
          </a:endParaRPr>
        </a:p>
      </dgm:t>
    </dgm:pt>
    <dgm:pt modelId="{03C38798-1945-4D1F-9C7B-8007C46C95B8}" type="parTrans" cxnId="{CCBECD8E-697B-45E5-91C9-2A696638B14F}">
      <dgm:prSet/>
      <dgm:spPr>
        <a:ln>
          <a:solidFill>
            <a:srgbClr val="007033"/>
          </a:solidFill>
        </a:ln>
      </dgm:spPr>
      <dgm:t>
        <a:bodyPr/>
        <a:lstStyle/>
        <a:p>
          <a:endParaRPr lang="lt-LT"/>
        </a:p>
      </dgm:t>
    </dgm:pt>
    <dgm:pt modelId="{A2A77740-8CFF-47E6-9DBA-D76A00B3B4CF}" type="sibTrans" cxnId="{CCBECD8E-697B-45E5-91C9-2A696638B14F}">
      <dgm:prSet custT="1"/>
      <dgm:spPr>
        <a:ln>
          <a:solidFill>
            <a:srgbClr val="007033"/>
          </a:solidFill>
        </a:ln>
      </dgm:spPr>
      <dgm:t>
        <a:bodyPr/>
        <a:lstStyle/>
        <a:p>
          <a:pPr algn="ctr"/>
          <a:r>
            <a:rPr lang="lt-LT" sz="1800" dirty="0">
              <a:latin typeface="Cambria" panose="02040503050406030204" pitchFamily="18" charset="0"/>
            </a:rPr>
            <a:t>Projekto partneris </a:t>
          </a:r>
        </a:p>
      </dgm:t>
    </dgm:pt>
    <dgm:pt modelId="{67D555C3-AD87-4A37-A0AE-2C5BABF6E23A}">
      <dgm:prSet phldrT="[Tekstas]" custT="1"/>
      <dgm:spPr>
        <a:solidFill>
          <a:schemeClr val="accent6">
            <a:lumMod val="60000"/>
            <a:lumOff val="40000"/>
          </a:schemeClr>
        </a:solidFill>
      </dgm:spPr>
      <dgm:t>
        <a:bodyPr/>
        <a:lstStyle/>
        <a:p>
          <a:r>
            <a:rPr lang="lt-LT" sz="1800" b="1" dirty="0">
              <a:solidFill>
                <a:schemeClr val="tx1"/>
              </a:solidFill>
              <a:latin typeface="Cambria" panose="02040503050406030204" pitchFamily="18" charset="0"/>
            </a:rPr>
            <a:t>Veikla: </a:t>
          </a:r>
          <a:r>
            <a:rPr lang="en-US" sz="1800" b="1" dirty="0">
              <a:solidFill>
                <a:schemeClr val="tx1"/>
              </a:solidFill>
              <a:latin typeface="Cambria" panose="02040503050406030204" pitchFamily="18" charset="0"/>
            </a:rPr>
            <a:t>VDC</a:t>
          </a:r>
        </a:p>
        <a:p>
          <a:r>
            <a:rPr lang="en-US" sz="1600" b="1" dirty="0">
              <a:solidFill>
                <a:srgbClr val="C00000"/>
              </a:solidFill>
              <a:latin typeface="Cambria" panose="02040503050406030204" pitchFamily="18" charset="0"/>
            </a:rPr>
            <a:t>Ne ma</a:t>
          </a:r>
          <a:r>
            <a:rPr lang="lt-LT" sz="1600" b="1" dirty="0" err="1">
              <a:solidFill>
                <a:srgbClr val="C00000"/>
              </a:solidFill>
              <a:latin typeface="Cambria" panose="02040503050406030204" pitchFamily="18" charset="0"/>
            </a:rPr>
            <a:t>žiau</a:t>
          </a:r>
          <a:r>
            <a:rPr lang="lt-LT" sz="1600" b="1" dirty="0">
              <a:solidFill>
                <a:srgbClr val="C00000"/>
              </a:solidFill>
              <a:latin typeface="Cambria" panose="02040503050406030204" pitchFamily="18" charset="0"/>
            </a:rPr>
            <a:t> kaip 30 </a:t>
          </a:r>
          <a:r>
            <a:rPr lang="en-US" sz="1600" b="1" dirty="0">
              <a:solidFill>
                <a:srgbClr val="C00000"/>
              </a:solidFill>
              <a:latin typeface="Cambria" panose="02040503050406030204" pitchFamily="18" charset="0"/>
            </a:rPr>
            <a:t>% </a:t>
          </a:r>
          <a:r>
            <a:rPr lang="lt-LT" sz="1600" b="1" dirty="0">
              <a:solidFill>
                <a:srgbClr val="C00000"/>
              </a:solidFill>
              <a:latin typeface="Cambria" panose="02040503050406030204" pitchFamily="18" charset="0"/>
            </a:rPr>
            <a:t>„krepšelio“ </a:t>
          </a:r>
          <a:r>
            <a:rPr lang="en-US" sz="1600" b="1" dirty="0">
              <a:solidFill>
                <a:srgbClr val="C00000"/>
              </a:solidFill>
              <a:latin typeface="Cambria" panose="02040503050406030204" pitchFamily="18" charset="0"/>
            </a:rPr>
            <a:t>l</a:t>
          </a:r>
          <a:r>
            <a:rPr lang="lt-LT" sz="1600" b="1" dirty="0" err="1">
              <a:solidFill>
                <a:srgbClr val="C00000"/>
              </a:solidFill>
              <a:latin typeface="Cambria" panose="02040503050406030204" pitchFamily="18" charset="0"/>
            </a:rPr>
            <a:t>ėšų</a:t>
          </a:r>
          <a:endParaRPr lang="lt-LT" sz="1600" b="1" dirty="0">
            <a:solidFill>
              <a:srgbClr val="C00000"/>
            </a:solidFill>
            <a:latin typeface="Cambria" panose="02040503050406030204" pitchFamily="18" charset="0"/>
          </a:endParaRPr>
        </a:p>
      </dgm:t>
    </dgm:pt>
    <dgm:pt modelId="{CAA8E632-F8E4-4C21-A2F1-CA141798B54E}" type="parTrans" cxnId="{F0444FFF-C76F-4846-8F5C-9584664C6436}">
      <dgm:prSet/>
      <dgm:spPr>
        <a:ln>
          <a:solidFill>
            <a:srgbClr val="007033"/>
          </a:solidFill>
        </a:ln>
      </dgm:spPr>
      <dgm:t>
        <a:bodyPr/>
        <a:lstStyle/>
        <a:p>
          <a:endParaRPr lang="lt-LT"/>
        </a:p>
      </dgm:t>
    </dgm:pt>
    <dgm:pt modelId="{914AAF84-45E8-4E02-8C0D-DF1B1BFF3F86}" type="sibTrans" cxnId="{F0444FFF-C76F-4846-8F5C-9584664C6436}">
      <dgm:prSet custT="1"/>
      <dgm:spPr>
        <a:ln>
          <a:solidFill>
            <a:srgbClr val="007033"/>
          </a:solidFill>
        </a:ln>
      </dgm:spPr>
      <dgm:t>
        <a:bodyPr/>
        <a:lstStyle/>
        <a:p>
          <a:pPr algn="ctr"/>
          <a:r>
            <a:rPr lang="lt-LT" sz="1800" dirty="0">
              <a:latin typeface="Cambria" panose="02040503050406030204" pitchFamily="18" charset="0"/>
            </a:rPr>
            <a:t>Projekto partneris </a:t>
          </a:r>
        </a:p>
      </dgm:t>
    </dgm:pt>
    <dgm:pt modelId="{C68DE3F4-2EBC-449B-BCB3-66C16388D8E9}" type="pres">
      <dgm:prSet presAssocID="{3080FF3C-832C-4D8D-BE58-DC869BB2B127}" presName="hierChild1" presStyleCnt="0">
        <dgm:presLayoutVars>
          <dgm:orgChart val="1"/>
          <dgm:chPref val="1"/>
          <dgm:dir/>
          <dgm:animOne val="branch"/>
          <dgm:animLvl val="lvl"/>
          <dgm:resizeHandles/>
        </dgm:presLayoutVars>
      </dgm:prSet>
      <dgm:spPr/>
      <dgm:t>
        <a:bodyPr/>
        <a:lstStyle/>
        <a:p>
          <a:endParaRPr lang="lt-LT"/>
        </a:p>
      </dgm:t>
    </dgm:pt>
    <dgm:pt modelId="{2BBE276D-6EAB-42FD-AFA5-381C2E28E144}" type="pres">
      <dgm:prSet presAssocID="{D850CCA1-0198-4531-BC25-C8763925D282}" presName="hierRoot1" presStyleCnt="0">
        <dgm:presLayoutVars>
          <dgm:hierBranch val="init"/>
        </dgm:presLayoutVars>
      </dgm:prSet>
      <dgm:spPr/>
    </dgm:pt>
    <dgm:pt modelId="{1AD43FD1-B677-4601-9300-032790E9EB49}" type="pres">
      <dgm:prSet presAssocID="{D850CCA1-0198-4531-BC25-C8763925D282}" presName="rootComposite1" presStyleCnt="0"/>
      <dgm:spPr/>
    </dgm:pt>
    <dgm:pt modelId="{2D92B39B-B938-4DC7-8F7C-76706D7BEF7A}" type="pres">
      <dgm:prSet presAssocID="{D850CCA1-0198-4531-BC25-C8763925D282}" presName="rootText1" presStyleLbl="node0" presStyleIdx="0" presStyleCnt="1" custScaleY="76069" custLinFactNeighborX="704" custLinFactNeighborY="-61069">
        <dgm:presLayoutVars>
          <dgm:chMax/>
          <dgm:chPref val="3"/>
        </dgm:presLayoutVars>
      </dgm:prSet>
      <dgm:spPr/>
      <dgm:t>
        <a:bodyPr/>
        <a:lstStyle/>
        <a:p>
          <a:endParaRPr lang="lt-LT"/>
        </a:p>
      </dgm:t>
    </dgm:pt>
    <dgm:pt modelId="{50BB3F02-691E-4AB7-A04C-C7D3A93A7CDB}" type="pres">
      <dgm:prSet presAssocID="{D850CCA1-0198-4531-BC25-C8763925D282}" presName="titleText1" presStyleLbl="fgAcc0" presStyleIdx="0" presStyleCnt="1" custScaleX="116888" custLinFactNeighborX="27332" custLinFactNeighborY="-63049">
        <dgm:presLayoutVars>
          <dgm:chMax val="0"/>
          <dgm:chPref val="0"/>
        </dgm:presLayoutVars>
      </dgm:prSet>
      <dgm:spPr/>
      <dgm:t>
        <a:bodyPr/>
        <a:lstStyle/>
        <a:p>
          <a:endParaRPr lang="lt-LT"/>
        </a:p>
      </dgm:t>
    </dgm:pt>
    <dgm:pt modelId="{8944D016-4702-49D7-9F9D-0682F037ED5E}" type="pres">
      <dgm:prSet presAssocID="{D850CCA1-0198-4531-BC25-C8763925D282}" presName="rootConnector1" presStyleLbl="node1" presStyleIdx="0" presStyleCnt="2"/>
      <dgm:spPr/>
      <dgm:t>
        <a:bodyPr/>
        <a:lstStyle/>
        <a:p>
          <a:endParaRPr lang="lt-LT"/>
        </a:p>
      </dgm:t>
    </dgm:pt>
    <dgm:pt modelId="{7E6E8B57-C639-4384-B3C0-34DFFF1ADB80}" type="pres">
      <dgm:prSet presAssocID="{D850CCA1-0198-4531-BC25-C8763925D282}" presName="hierChild2" presStyleCnt="0"/>
      <dgm:spPr/>
    </dgm:pt>
    <dgm:pt modelId="{ADECC14C-11A9-4765-8D1F-84944A6C74FF}" type="pres">
      <dgm:prSet presAssocID="{03C38798-1945-4D1F-9C7B-8007C46C95B8}" presName="Name37" presStyleLbl="parChTrans1D2" presStyleIdx="0" presStyleCnt="2"/>
      <dgm:spPr/>
      <dgm:t>
        <a:bodyPr/>
        <a:lstStyle/>
        <a:p>
          <a:endParaRPr lang="lt-LT"/>
        </a:p>
      </dgm:t>
    </dgm:pt>
    <dgm:pt modelId="{9E23FFC4-7CB4-48C0-BD84-0EA111C27137}" type="pres">
      <dgm:prSet presAssocID="{2C146E4B-2B2E-4A6A-9B04-169115EAEF02}" presName="hierRoot2" presStyleCnt="0">
        <dgm:presLayoutVars>
          <dgm:hierBranch val="init"/>
        </dgm:presLayoutVars>
      </dgm:prSet>
      <dgm:spPr/>
    </dgm:pt>
    <dgm:pt modelId="{45BFB146-CE4C-450E-B5A7-0C0A464D3A66}" type="pres">
      <dgm:prSet presAssocID="{2C146E4B-2B2E-4A6A-9B04-169115EAEF02}" presName="rootComposite" presStyleCnt="0"/>
      <dgm:spPr/>
    </dgm:pt>
    <dgm:pt modelId="{8651E19D-A98B-4455-901F-AE2330DE9924}" type="pres">
      <dgm:prSet presAssocID="{2C146E4B-2B2E-4A6A-9B04-169115EAEF02}" presName="rootText" presStyleLbl="node1" presStyleIdx="0" presStyleCnt="2" custScaleY="87692">
        <dgm:presLayoutVars>
          <dgm:chMax/>
          <dgm:chPref val="3"/>
        </dgm:presLayoutVars>
      </dgm:prSet>
      <dgm:spPr/>
      <dgm:t>
        <a:bodyPr/>
        <a:lstStyle/>
        <a:p>
          <a:endParaRPr lang="lt-LT"/>
        </a:p>
      </dgm:t>
    </dgm:pt>
    <dgm:pt modelId="{68D4C44A-A22B-44A7-B8D2-E6B5834524E7}" type="pres">
      <dgm:prSet presAssocID="{2C146E4B-2B2E-4A6A-9B04-169115EAEF02}" presName="titleText2" presStyleLbl="fgAcc1" presStyleIdx="0" presStyleCnt="2">
        <dgm:presLayoutVars>
          <dgm:chMax val="0"/>
          <dgm:chPref val="0"/>
        </dgm:presLayoutVars>
      </dgm:prSet>
      <dgm:spPr/>
      <dgm:t>
        <a:bodyPr/>
        <a:lstStyle/>
        <a:p>
          <a:endParaRPr lang="lt-LT"/>
        </a:p>
      </dgm:t>
    </dgm:pt>
    <dgm:pt modelId="{50CD3D16-74CC-4AED-AC74-C490A81AF267}" type="pres">
      <dgm:prSet presAssocID="{2C146E4B-2B2E-4A6A-9B04-169115EAEF02}" presName="rootConnector" presStyleLbl="node2" presStyleIdx="0" presStyleCnt="0"/>
      <dgm:spPr/>
      <dgm:t>
        <a:bodyPr/>
        <a:lstStyle/>
        <a:p>
          <a:endParaRPr lang="lt-LT"/>
        </a:p>
      </dgm:t>
    </dgm:pt>
    <dgm:pt modelId="{CB67C588-8D0B-4448-BE8C-17AB1483AD0C}" type="pres">
      <dgm:prSet presAssocID="{2C146E4B-2B2E-4A6A-9B04-169115EAEF02}" presName="hierChild4" presStyleCnt="0"/>
      <dgm:spPr/>
    </dgm:pt>
    <dgm:pt modelId="{47AD3ABC-1892-4216-8E4B-9D3B9764D228}" type="pres">
      <dgm:prSet presAssocID="{2C146E4B-2B2E-4A6A-9B04-169115EAEF02}" presName="hierChild5" presStyleCnt="0"/>
      <dgm:spPr/>
    </dgm:pt>
    <dgm:pt modelId="{22D2A15D-9B74-4129-8378-0C56F8C8BAF7}" type="pres">
      <dgm:prSet presAssocID="{CAA8E632-F8E4-4C21-A2F1-CA141798B54E}" presName="Name37" presStyleLbl="parChTrans1D2" presStyleIdx="1" presStyleCnt="2"/>
      <dgm:spPr/>
      <dgm:t>
        <a:bodyPr/>
        <a:lstStyle/>
        <a:p>
          <a:endParaRPr lang="lt-LT"/>
        </a:p>
      </dgm:t>
    </dgm:pt>
    <dgm:pt modelId="{1BA68786-70B2-4665-A7FA-6FACB88AC0DF}" type="pres">
      <dgm:prSet presAssocID="{67D555C3-AD87-4A37-A0AE-2C5BABF6E23A}" presName="hierRoot2" presStyleCnt="0">
        <dgm:presLayoutVars>
          <dgm:hierBranch val="init"/>
        </dgm:presLayoutVars>
      </dgm:prSet>
      <dgm:spPr/>
    </dgm:pt>
    <dgm:pt modelId="{6BD38760-0020-4EC4-99AD-8F84267EF5C5}" type="pres">
      <dgm:prSet presAssocID="{67D555C3-AD87-4A37-A0AE-2C5BABF6E23A}" presName="rootComposite" presStyleCnt="0"/>
      <dgm:spPr/>
    </dgm:pt>
    <dgm:pt modelId="{FC5776F4-0B9F-4427-A0AE-C697A1C3363E}" type="pres">
      <dgm:prSet presAssocID="{67D555C3-AD87-4A37-A0AE-2C5BABF6E23A}" presName="rootText" presStyleLbl="node1" presStyleIdx="1" presStyleCnt="2" custScaleY="87692">
        <dgm:presLayoutVars>
          <dgm:chMax/>
          <dgm:chPref val="3"/>
        </dgm:presLayoutVars>
      </dgm:prSet>
      <dgm:spPr/>
      <dgm:t>
        <a:bodyPr/>
        <a:lstStyle/>
        <a:p>
          <a:endParaRPr lang="lt-LT"/>
        </a:p>
      </dgm:t>
    </dgm:pt>
    <dgm:pt modelId="{491CB314-0053-4AB5-9542-889A7D61B39B}" type="pres">
      <dgm:prSet presAssocID="{67D555C3-AD87-4A37-A0AE-2C5BABF6E23A}" presName="titleText2" presStyleLbl="fgAcc1" presStyleIdx="1" presStyleCnt="2">
        <dgm:presLayoutVars>
          <dgm:chMax val="0"/>
          <dgm:chPref val="0"/>
        </dgm:presLayoutVars>
      </dgm:prSet>
      <dgm:spPr/>
      <dgm:t>
        <a:bodyPr/>
        <a:lstStyle/>
        <a:p>
          <a:endParaRPr lang="lt-LT"/>
        </a:p>
      </dgm:t>
    </dgm:pt>
    <dgm:pt modelId="{6F8A0D7D-C6E2-4790-A1C7-EA3D24DE1024}" type="pres">
      <dgm:prSet presAssocID="{67D555C3-AD87-4A37-A0AE-2C5BABF6E23A}" presName="rootConnector" presStyleLbl="node2" presStyleIdx="0" presStyleCnt="0"/>
      <dgm:spPr/>
      <dgm:t>
        <a:bodyPr/>
        <a:lstStyle/>
        <a:p>
          <a:endParaRPr lang="lt-LT"/>
        </a:p>
      </dgm:t>
    </dgm:pt>
    <dgm:pt modelId="{72D80312-7C28-4702-AE44-7BD9FCC93CD5}" type="pres">
      <dgm:prSet presAssocID="{67D555C3-AD87-4A37-A0AE-2C5BABF6E23A}" presName="hierChild4" presStyleCnt="0"/>
      <dgm:spPr/>
    </dgm:pt>
    <dgm:pt modelId="{4D7517FE-D1E1-42BB-A205-CCD86B35D243}" type="pres">
      <dgm:prSet presAssocID="{67D555C3-AD87-4A37-A0AE-2C5BABF6E23A}" presName="hierChild5" presStyleCnt="0"/>
      <dgm:spPr/>
    </dgm:pt>
    <dgm:pt modelId="{AE8425A5-395D-43F3-AA13-6EEFE7E1E004}" type="pres">
      <dgm:prSet presAssocID="{D850CCA1-0198-4531-BC25-C8763925D282}" presName="hierChild3" presStyleCnt="0"/>
      <dgm:spPr/>
    </dgm:pt>
  </dgm:ptLst>
  <dgm:cxnLst>
    <dgm:cxn modelId="{F8D2B04D-195D-4EB6-A636-26C0A33BD4B8}" srcId="{3080FF3C-832C-4D8D-BE58-DC869BB2B127}" destId="{D850CCA1-0198-4531-BC25-C8763925D282}" srcOrd="0" destOrd="0" parTransId="{FA541E2B-24D7-4CE7-BD27-10A45F8DC7F7}" sibTransId="{429BD8EC-AFE1-4530-AFD9-8788E01C179B}"/>
    <dgm:cxn modelId="{B94A1039-2690-4D94-B483-2F544BEEF8B8}" type="presOf" srcId="{914AAF84-45E8-4E02-8C0D-DF1B1BFF3F86}" destId="{491CB314-0053-4AB5-9542-889A7D61B39B}" srcOrd="0" destOrd="0" presId="urn:microsoft.com/office/officeart/2008/layout/NameandTitleOrganizationalChart"/>
    <dgm:cxn modelId="{D2ED31BC-1D73-489A-80A6-616AC2CC2D1D}" type="presOf" srcId="{CAA8E632-F8E4-4C21-A2F1-CA141798B54E}" destId="{22D2A15D-9B74-4129-8378-0C56F8C8BAF7}" srcOrd="0" destOrd="0" presId="urn:microsoft.com/office/officeart/2008/layout/NameandTitleOrganizationalChart"/>
    <dgm:cxn modelId="{4A6C4F6B-D41F-4D1B-8E5F-AE2CE30162D0}" type="presOf" srcId="{67D555C3-AD87-4A37-A0AE-2C5BABF6E23A}" destId="{6F8A0D7D-C6E2-4790-A1C7-EA3D24DE1024}" srcOrd="1" destOrd="0" presId="urn:microsoft.com/office/officeart/2008/layout/NameandTitleOrganizationalChart"/>
    <dgm:cxn modelId="{93906AB7-FD7B-41D0-BA1B-449E88DAED23}" type="presOf" srcId="{D850CCA1-0198-4531-BC25-C8763925D282}" destId="{2D92B39B-B938-4DC7-8F7C-76706D7BEF7A}" srcOrd="0" destOrd="0" presId="urn:microsoft.com/office/officeart/2008/layout/NameandTitleOrganizationalChart"/>
    <dgm:cxn modelId="{CCBECD8E-697B-45E5-91C9-2A696638B14F}" srcId="{D850CCA1-0198-4531-BC25-C8763925D282}" destId="{2C146E4B-2B2E-4A6A-9B04-169115EAEF02}" srcOrd="0" destOrd="0" parTransId="{03C38798-1945-4D1F-9C7B-8007C46C95B8}" sibTransId="{A2A77740-8CFF-47E6-9DBA-D76A00B3B4CF}"/>
    <dgm:cxn modelId="{16CDF049-8883-4E34-9204-2775EA1F75AF}" type="presOf" srcId="{3080FF3C-832C-4D8D-BE58-DC869BB2B127}" destId="{C68DE3F4-2EBC-449B-BCB3-66C16388D8E9}" srcOrd="0" destOrd="0" presId="urn:microsoft.com/office/officeart/2008/layout/NameandTitleOrganizationalChart"/>
    <dgm:cxn modelId="{E61A55A8-B471-4F9A-AA1A-4D7023400347}" type="presOf" srcId="{429BD8EC-AFE1-4530-AFD9-8788E01C179B}" destId="{50BB3F02-691E-4AB7-A04C-C7D3A93A7CDB}" srcOrd="0" destOrd="0" presId="urn:microsoft.com/office/officeart/2008/layout/NameandTitleOrganizationalChart"/>
    <dgm:cxn modelId="{5C6D141A-645A-4132-A133-67AA990890C5}" type="presOf" srcId="{67D555C3-AD87-4A37-A0AE-2C5BABF6E23A}" destId="{FC5776F4-0B9F-4427-A0AE-C697A1C3363E}" srcOrd="0" destOrd="0" presId="urn:microsoft.com/office/officeart/2008/layout/NameandTitleOrganizationalChart"/>
    <dgm:cxn modelId="{AC652DBE-59A5-4A3F-B01A-D2DF3C0AB64D}" type="presOf" srcId="{03C38798-1945-4D1F-9C7B-8007C46C95B8}" destId="{ADECC14C-11A9-4765-8D1F-84944A6C74FF}" srcOrd="0" destOrd="0" presId="urn:microsoft.com/office/officeart/2008/layout/NameandTitleOrganizationalChart"/>
    <dgm:cxn modelId="{3701EAF9-E1F6-44B9-A7A6-5F3614DF2037}" type="presOf" srcId="{2C146E4B-2B2E-4A6A-9B04-169115EAEF02}" destId="{50CD3D16-74CC-4AED-AC74-C490A81AF267}" srcOrd="1" destOrd="0" presId="urn:microsoft.com/office/officeart/2008/layout/NameandTitleOrganizationalChart"/>
    <dgm:cxn modelId="{A0244A4D-1822-41F6-88B4-05B852AE276B}" type="presOf" srcId="{A2A77740-8CFF-47E6-9DBA-D76A00B3B4CF}" destId="{68D4C44A-A22B-44A7-B8D2-E6B5834524E7}" srcOrd="0" destOrd="0" presId="urn:microsoft.com/office/officeart/2008/layout/NameandTitleOrganizationalChart"/>
    <dgm:cxn modelId="{F0444FFF-C76F-4846-8F5C-9584664C6436}" srcId="{D850CCA1-0198-4531-BC25-C8763925D282}" destId="{67D555C3-AD87-4A37-A0AE-2C5BABF6E23A}" srcOrd="1" destOrd="0" parTransId="{CAA8E632-F8E4-4C21-A2F1-CA141798B54E}" sibTransId="{914AAF84-45E8-4E02-8C0D-DF1B1BFF3F86}"/>
    <dgm:cxn modelId="{D6D73FF4-AB88-49D5-BDCC-F086B999F377}" type="presOf" srcId="{2C146E4B-2B2E-4A6A-9B04-169115EAEF02}" destId="{8651E19D-A98B-4455-901F-AE2330DE9924}" srcOrd="0" destOrd="0" presId="urn:microsoft.com/office/officeart/2008/layout/NameandTitleOrganizationalChart"/>
    <dgm:cxn modelId="{9BBE3749-85DE-400C-A980-A72243569053}" type="presOf" srcId="{D850CCA1-0198-4531-BC25-C8763925D282}" destId="{8944D016-4702-49D7-9F9D-0682F037ED5E}" srcOrd="1" destOrd="0" presId="urn:microsoft.com/office/officeart/2008/layout/NameandTitleOrganizationalChart"/>
    <dgm:cxn modelId="{3C3D82BC-F97D-49C0-A751-B707D51C6E86}" type="presParOf" srcId="{C68DE3F4-2EBC-449B-BCB3-66C16388D8E9}" destId="{2BBE276D-6EAB-42FD-AFA5-381C2E28E144}" srcOrd="0" destOrd="0" presId="urn:microsoft.com/office/officeart/2008/layout/NameandTitleOrganizationalChart"/>
    <dgm:cxn modelId="{2D934D78-BB53-4520-8998-6E6D1FC4BE5C}" type="presParOf" srcId="{2BBE276D-6EAB-42FD-AFA5-381C2E28E144}" destId="{1AD43FD1-B677-4601-9300-032790E9EB49}" srcOrd="0" destOrd="0" presId="urn:microsoft.com/office/officeart/2008/layout/NameandTitleOrganizationalChart"/>
    <dgm:cxn modelId="{5DE08AFC-6F18-47FE-8E03-50E81F98CDD0}" type="presParOf" srcId="{1AD43FD1-B677-4601-9300-032790E9EB49}" destId="{2D92B39B-B938-4DC7-8F7C-76706D7BEF7A}" srcOrd="0" destOrd="0" presId="urn:microsoft.com/office/officeart/2008/layout/NameandTitleOrganizationalChart"/>
    <dgm:cxn modelId="{C33C987E-1DD0-4AF8-9234-3A7982AF297B}" type="presParOf" srcId="{1AD43FD1-B677-4601-9300-032790E9EB49}" destId="{50BB3F02-691E-4AB7-A04C-C7D3A93A7CDB}" srcOrd="1" destOrd="0" presId="urn:microsoft.com/office/officeart/2008/layout/NameandTitleOrganizationalChart"/>
    <dgm:cxn modelId="{8700B882-BE7B-4694-8EFA-B11F45BA91B6}" type="presParOf" srcId="{1AD43FD1-B677-4601-9300-032790E9EB49}" destId="{8944D016-4702-49D7-9F9D-0682F037ED5E}" srcOrd="2" destOrd="0" presId="urn:microsoft.com/office/officeart/2008/layout/NameandTitleOrganizationalChart"/>
    <dgm:cxn modelId="{C6DF6CA7-AD4A-4E76-BA20-C50A07CBAD4F}" type="presParOf" srcId="{2BBE276D-6EAB-42FD-AFA5-381C2E28E144}" destId="{7E6E8B57-C639-4384-B3C0-34DFFF1ADB80}" srcOrd="1" destOrd="0" presId="urn:microsoft.com/office/officeart/2008/layout/NameandTitleOrganizationalChart"/>
    <dgm:cxn modelId="{6902C312-EE78-4CBD-B404-72BA00C7F1AA}" type="presParOf" srcId="{7E6E8B57-C639-4384-B3C0-34DFFF1ADB80}" destId="{ADECC14C-11A9-4765-8D1F-84944A6C74FF}" srcOrd="0" destOrd="0" presId="urn:microsoft.com/office/officeart/2008/layout/NameandTitleOrganizationalChart"/>
    <dgm:cxn modelId="{C8F3646B-271E-4325-9F98-49D7ADAAFAA4}" type="presParOf" srcId="{7E6E8B57-C639-4384-B3C0-34DFFF1ADB80}" destId="{9E23FFC4-7CB4-48C0-BD84-0EA111C27137}" srcOrd="1" destOrd="0" presId="urn:microsoft.com/office/officeart/2008/layout/NameandTitleOrganizationalChart"/>
    <dgm:cxn modelId="{B260B63B-9C7A-445E-BE25-8B990BBFEDF9}" type="presParOf" srcId="{9E23FFC4-7CB4-48C0-BD84-0EA111C27137}" destId="{45BFB146-CE4C-450E-B5A7-0C0A464D3A66}" srcOrd="0" destOrd="0" presId="urn:microsoft.com/office/officeart/2008/layout/NameandTitleOrganizationalChart"/>
    <dgm:cxn modelId="{8F3F049F-BAA4-42C3-A0A1-992458D7F84D}" type="presParOf" srcId="{45BFB146-CE4C-450E-B5A7-0C0A464D3A66}" destId="{8651E19D-A98B-4455-901F-AE2330DE9924}" srcOrd="0" destOrd="0" presId="urn:microsoft.com/office/officeart/2008/layout/NameandTitleOrganizationalChart"/>
    <dgm:cxn modelId="{FDB77F3A-8461-496D-A9FF-836642432461}" type="presParOf" srcId="{45BFB146-CE4C-450E-B5A7-0C0A464D3A66}" destId="{68D4C44A-A22B-44A7-B8D2-E6B5834524E7}" srcOrd="1" destOrd="0" presId="urn:microsoft.com/office/officeart/2008/layout/NameandTitleOrganizationalChart"/>
    <dgm:cxn modelId="{F6CAF8CB-591C-4EDA-87C7-083FF52A90AC}" type="presParOf" srcId="{45BFB146-CE4C-450E-B5A7-0C0A464D3A66}" destId="{50CD3D16-74CC-4AED-AC74-C490A81AF267}" srcOrd="2" destOrd="0" presId="urn:microsoft.com/office/officeart/2008/layout/NameandTitleOrganizationalChart"/>
    <dgm:cxn modelId="{CB0100CC-717D-41A8-BDC4-E0E5B96FA72A}" type="presParOf" srcId="{9E23FFC4-7CB4-48C0-BD84-0EA111C27137}" destId="{CB67C588-8D0B-4448-BE8C-17AB1483AD0C}" srcOrd="1" destOrd="0" presId="urn:microsoft.com/office/officeart/2008/layout/NameandTitleOrganizationalChart"/>
    <dgm:cxn modelId="{0801C534-E9A5-4442-8A49-BF0826D7C32B}" type="presParOf" srcId="{9E23FFC4-7CB4-48C0-BD84-0EA111C27137}" destId="{47AD3ABC-1892-4216-8E4B-9D3B9764D228}" srcOrd="2" destOrd="0" presId="urn:microsoft.com/office/officeart/2008/layout/NameandTitleOrganizationalChart"/>
    <dgm:cxn modelId="{C7B3E4F0-8668-453A-AA11-D8EBCF2B8394}" type="presParOf" srcId="{7E6E8B57-C639-4384-B3C0-34DFFF1ADB80}" destId="{22D2A15D-9B74-4129-8378-0C56F8C8BAF7}" srcOrd="2" destOrd="0" presId="urn:microsoft.com/office/officeart/2008/layout/NameandTitleOrganizationalChart"/>
    <dgm:cxn modelId="{D3F7B2E5-EBC5-4266-9F35-732FE41C898E}" type="presParOf" srcId="{7E6E8B57-C639-4384-B3C0-34DFFF1ADB80}" destId="{1BA68786-70B2-4665-A7FA-6FACB88AC0DF}" srcOrd="3" destOrd="0" presId="urn:microsoft.com/office/officeart/2008/layout/NameandTitleOrganizationalChart"/>
    <dgm:cxn modelId="{6E2F2F67-8C35-4DBC-A60F-7FD594281064}" type="presParOf" srcId="{1BA68786-70B2-4665-A7FA-6FACB88AC0DF}" destId="{6BD38760-0020-4EC4-99AD-8F84267EF5C5}" srcOrd="0" destOrd="0" presId="urn:microsoft.com/office/officeart/2008/layout/NameandTitleOrganizationalChart"/>
    <dgm:cxn modelId="{5B99C39D-6EBD-4506-A4CA-39AB60FD1585}" type="presParOf" srcId="{6BD38760-0020-4EC4-99AD-8F84267EF5C5}" destId="{FC5776F4-0B9F-4427-A0AE-C697A1C3363E}" srcOrd="0" destOrd="0" presId="urn:microsoft.com/office/officeart/2008/layout/NameandTitleOrganizationalChart"/>
    <dgm:cxn modelId="{55BA085E-12C5-460E-9C39-036234636020}" type="presParOf" srcId="{6BD38760-0020-4EC4-99AD-8F84267EF5C5}" destId="{491CB314-0053-4AB5-9542-889A7D61B39B}" srcOrd="1" destOrd="0" presId="urn:microsoft.com/office/officeart/2008/layout/NameandTitleOrganizationalChart"/>
    <dgm:cxn modelId="{58AF1D16-2C03-4B98-B4FE-E5E33500EA96}" type="presParOf" srcId="{6BD38760-0020-4EC4-99AD-8F84267EF5C5}" destId="{6F8A0D7D-C6E2-4790-A1C7-EA3D24DE1024}" srcOrd="2" destOrd="0" presId="urn:microsoft.com/office/officeart/2008/layout/NameandTitleOrganizationalChart"/>
    <dgm:cxn modelId="{42FD1D2A-D9B6-4F24-9290-89B97A605ED0}" type="presParOf" srcId="{1BA68786-70B2-4665-A7FA-6FACB88AC0DF}" destId="{72D80312-7C28-4702-AE44-7BD9FCC93CD5}" srcOrd="1" destOrd="0" presId="urn:microsoft.com/office/officeart/2008/layout/NameandTitleOrganizationalChart"/>
    <dgm:cxn modelId="{F6D02501-DEEE-4E54-BD20-471142E960F9}" type="presParOf" srcId="{1BA68786-70B2-4665-A7FA-6FACB88AC0DF}" destId="{4D7517FE-D1E1-42BB-A205-CCD86B35D243}" srcOrd="2" destOrd="0" presId="urn:microsoft.com/office/officeart/2008/layout/NameandTitleOrganizationalChart"/>
    <dgm:cxn modelId="{955DB589-4E29-4C69-8B13-FE9CFAD6C55B}" type="presParOf" srcId="{2BBE276D-6EAB-42FD-AFA5-381C2E28E144}" destId="{AE8425A5-395D-43F3-AA13-6EEFE7E1E004}" srcOrd="2" destOrd="0" presId="urn:microsoft.com/office/officeart/2008/layout/NameandTitleOrganizational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6FB9C0D-130C-4414-B71C-7DBCC8207732}" type="doc">
      <dgm:prSet loTypeId="urn:microsoft.com/office/officeart/2005/8/layout/arrow2" loCatId="process" qsTypeId="urn:microsoft.com/office/officeart/2005/8/quickstyle/simple1" qsCatId="simple" csTypeId="urn:microsoft.com/office/officeart/2005/8/colors/accent1_2" csCatId="accent1" phldr="1"/>
      <dgm:spPr/>
    </dgm:pt>
    <dgm:pt modelId="{E1F46132-2C55-45BA-919F-39AE6341858E}">
      <dgm:prSet phldrT="[Tekstas]" custT="1"/>
      <dgm:spPr/>
      <dgm:t>
        <a:bodyPr/>
        <a:lstStyle/>
        <a:p>
          <a:r>
            <a:rPr lang="lt-LT" sz="2000" dirty="0">
              <a:latin typeface="Times New Roman" panose="02020603050405020304" pitchFamily="18" charset="0"/>
              <a:cs typeface="Times New Roman" panose="02020603050405020304" pitchFamily="18" charset="0"/>
            </a:rPr>
            <a:t>Pasiruošimo etapas</a:t>
          </a:r>
        </a:p>
        <a:p>
          <a:r>
            <a:rPr lang="lt-LT" sz="1600" dirty="0"/>
            <a:t>Nuo 16 metų - </a:t>
          </a:r>
        </a:p>
      </dgm:t>
    </dgm:pt>
    <dgm:pt modelId="{BF72641B-8AA9-4843-A317-3C0AFA03A961}" type="parTrans" cxnId="{87D6FB0F-5989-4B06-AEDD-FF854EB0ACC8}">
      <dgm:prSet/>
      <dgm:spPr/>
      <dgm:t>
        <a:bodyPr/>
        <a:lstStyle/>
        <a:p>
          <a:endParaRPr lang="lt-LT"/>
        </a:p>
      </dgm:t>
    </dgm:pt>
    <dgm:pt modelId="{4689A62C-5BE0-4179-9FFB-144EBD73042B}" type="sibTrans" cxnId="{87D6FB0F-5989-4B06-AEDD-FF854EB0ACC8}">
      <dgm:prSet/>
      <dgm:spPr/>
      <dgm:t>
        <a:bodyPr/>
        <a:lstStyle/>
        <a:p>
          <a:endParaRPr lang="lt-LT"/>
        </a:p>
      </dgm:t>
    </dgm:pt>
    <dgm:pt modelId="{CC23C0BF-0BA1-4AC2-AE1E-707201C0143C}">
      <dgm:prSet phldrT="[Tekstas]" custT="1"/>
      <dgm:spPr/>
      <dgm:t>
        <a:bodyPr/>
        <a:lstStyle/>
        <a:p>
          <a:r>
            <a:rPr lang="lt-LT" sz="2000" dirty="0">
              <a:latin typeface="Times New Roman" panose="02020603050405020304" pitchFamily="18" charset="0"/>
              <a:cs typeface="Times New Roman" panose="02020603050405020304" pitchFamily="18" charset="0"/>
            </a:rPr>
            <a:t>Perėjimo į savarankišką gyvenimą etapas</a:t>
          </a:r>
        </a:p>
        <a:p>
          <a:r>
            <a:rPr lang="lt-LT" sz="1600" dirty="0"/>
            <a:t>Nuo 18 metų -</a:t>
          </a:r>
        </a:p>
      </dgm:t>
    </dgm:pt>
    <dgm:pt modelId="{70FE4C62-BE1E-4979-9848-57B1CF5C1161}" type="parTrans" cxnId="{775F9DBC-4C97-42B2-AAAD-CA3CCA949725}">
      <dgm:prSet/>
      <dgm:spPr/>
      <dgm:t>
        <a:bodyPr/>
        <a:lstStyle/>
        <a:p>
          <a:endParaRPr lang="lt-LT"/>
        </a:p>
      </dgm:t>
    </dgm:pt>
    <dgm:pt modelId="{74D617AB-3261-40BA-9D97-A21C1E245279}" type="sibTrans" cxnId="{775F9DBC-4C97-42B2-AAAD-CA3CCA949725}">
      <dgm:prSet/>
      <dgm:spPr/>
      <dgm:t>
        <a:bodyPr/>
        <a:lstStyle/>
        <a:p>
          <a:endParaRPr lang="lt-LT"/>
        </a:p>
      </dgm:t>
    </dgm:pt>
    <dgm:pt modelId="{F09CC07E-41ED-49B2-8B01-CF708D139C63}">
      <dgm:prSet phldrT="[Tekstas]" custT="1"/>
      <dgm:spPr/>
      <dgm:t>
        <a:bodyPr/>
        <a:lstStyle/>
        <a:p>
          <a:r>
            <a:rPr lang="lt-LT" sz="2000" dirty="0">
              <a:latin typeface="Times New Roman" panose="02020603050405020304" pitchFamily="18" charset="0"/>
              <a:cs typeface="Times New Roman" panose="02020603050405020304" pitchFamily="18" charset="0"/>
            </a:rPr>
            <a:t>Palaikomosios palydimosios globos etapas</a:t>
          </a:r>
        </a:p>
        <a:p>
          <a:r>
            <a:rPr lang="lt-LT" sz="1600" dirty="0"/>
            <a:t>18 – 24 metų</a:t>
          </a:r>
        </a:p>
      </dgm:t>
    </dgm:pt>
    <dgm:pt modelId="{534EEC1E-9F3F-4B67-AF96-D83DD8191510}" type="parTrans" cxnId="{34C12135-0E75-4893-A1B8-DB2887936F66}">
      <dgm:prSet/>
      <dgm:spPr/>
      <dgm:t>
        <a:bodyPr/>
        <a:lstStyle/>
        <a:p>
          <a:endParaRPr lang="lt-LT"/>
        </a:p>
      </dgm:t>
    </dgm:pt>
    <dgm:pt modelId="{2BA1F0FC-D106-49F5-9687-89CAA1138D28}" type="sibTrans" cxnId="{34C12135-0E75-4893-A1B8-DB2887936F66}">
      <dgm:prSet/>
      <dgm:spPr/>
      <dgm:t>
        <a:bodyPr/>
        <a:lstStyle/>
        <a:p>
          <a:endParaRPr lang="lt-LT"/>
        </a:p>
      </dgm:t>
    </dgm:pt>
    <dgm:pt modelId="{4E1B6EB8-36CF-4ED0-9F89-EAC3A02B92A3}" type="pres">
      <dgm:prSet presAssocID="{C6FB9C0D-130C-4414-B71C-7DBCC8207732}" presName="arrowDiagram" presStyleCnt="0">
        <dgm:presLayoutVars>
          <dgm:chMax val="5"/>
          <dgm:dir/>
          <dgm:resizeHandles val="exact"/>
        </dgm:presLayoutVars>
      </dgm:prSet>
      <dgm:spPr/>
    </dgm:pt>
    <dgm:pt modelId="{6F80FC76-BCB8-433E-B005-A94E33D8F740}" type="pres">
      <dgm:prSet presAssocID="{C6FB9C0D-130C-4414-B71C-7DBCC8207732}" presName="arrow" presStyleLbl="bgShp" presStyleIdx="0" presStyleCnt="1"/>
      <dgm:spPr/>
    </dgm:pt>
    <dgm:pt modelId="{278E8E36-BCB5-4C12-8D92-B27E19F2B59A}" type="pres">
      <dgm:prSet presAssocID="{C6FB9C0D-130C-4414-B71C-7DBCC8207732}" presName="arrowDiagram3" presStyleCnt="0"/>
      <dgm:spPr/>
    </dgm:pt>
    <dgm:pt modelId="{4BDC83C2-D312-495E-9712-C83378A9CEC9}" type="pres">
      <dgm:prSet presAssocID="{E1F46132-2C55-45BA-919F-39AE6341858E}" presName="bullet3a" presStyleLbl="node1" presStyleIdx="0" presStyleCnt="3"/>
      <dgm:spPr/>
    </dgm:pt>
    <dgm:pt modelId="{CCC361A9-121F-4B45-84FB-3365CAF9E01C}" type="pres">
      <dgm:prSet presAssocID="{E1F46132-2C55-45BA-919F-39AE6341858E}" presName="textBox3a" presStyleLbl="revTx" presStyleIdx="0" presStyleCnt="3">
        <dgm:presLayoutVars>
          <dgm:bulletEnabled val="1"/>
        </dgm:presLayoutVars>
      </dgm:prSet>
      <dgm:spPr/>
      <dgm:t>
        <a:bodyPr/>
        <a:lstStyle/>
        <a:p>
          <a:endParaRPr lang="lt-LT"/>
        </a:p>
      </dgm:t>
    </dgm:pt>
    <dgm:pt modelId="{038EDE2A-6F0A-4CA3-B173-D9E2F941044B}" type="pres">
      <dgm:prSet presAssocID="{CC23C0BF-0BA1-4AC2-AE1E-707201C0143C}" presName="bullet3b" presStyleLbl="node1" presStyleIdx="1" presStyleCnt="3"/>
      <dgm:spPr/>
    </dgm:pt>
    <dgm:pt modelId="{66693A46-2986-474F-8BCE-6862B4ADB19C}" type="pres">
      <dgm:prSet presAssocID="{CC23C0BF-0BA1-4AC2-AE1E-707201C0143C}" presName="textBox3b" presStyleLbl="revTx" presStyleIdx="1" presStyleCnt="3" custScaleX="110450">
        <dgm:presLayoutVars>
          <dgm:bulletEnabled val="1"/>
        </dgm:presLayoutVars>
      </dgm:prSet>
      <dgm:spPr/>
      <dgm:t>
        <a:bodyPr/>
        <a:lstStyle/>
        <a:p>
          <a:endParaRPr lang="lt-LT"/>
        </a:p>
      </dgm:t>
    </dgm:pt>
    <dgm:pt modelId="{DCBFE460-11FB-4D4B-8BDD-FD634BFE7D17}" type="pres">
      <dgm:prSet presAssocID="{F09CC07E-41ED-49B2-8B01-CF708D139C63}" presName="bullet3c" presStyleLbl="node1" presStyleIdx="2" presStyleCnt="3"/>
      <dgm:spPr/>
    </dgm:pt>
    <dgm:pt modelId="{F379CAAC-0A90-4061-84C7-8B22167EF537}" type="pres">
      <dgm:prSet presAssocID="{F09CC07E-41ED-49B2-8B01-CF708D139C63}" presName="textBox3c" presStyleLbl="revTx" presStyleIdx="2" presStyleCnt="3" custScaleX="133010">
        <dgm:presLayoutVars>
          <dgm:bulletEnabled val="1"/>
        </dgm:presLayoutVars>
      </dgm:prSet>
      <dgm:spPr/>
      <dgm:t>
        <a:bodyPr/>
        <a:lstStyle/>
        <a:p>
          <a:endParaRPr lang="lt-LT"/>
        </a:p>
      </dgm:t>
    </dgm:pt>
  </dgm:ptLst>
  <dgm:cxnLst>
    <dgm:cxn modelId="{2CA0CC1B-D476-47D7-A803-AA29252385F5}" type="presOf" srcId="{F09CC07E-41ED-49B2-8B01-CF708D139C63}" destId="{F379CAAC-0A90-4061-84C7-8B22167EF537}" srcOrd="0" destOrd="0" presId="urn:microsoft.com/office/officeart/2005/8/layout/arrow2"/>
    <dgm:cxn modelId="{0DE28994-9654-4A9D-8034-04FCA2C39FB4}" type="presOf" srcId="{E1F46132-2C55-45BA-919F-39AE6341858E}" destId="{CCC361A9-121F-4B45-84FB-3365CAF9E01C}" srcOrd="0" destOrd="0" presId="urn:microsoft.com/office/officeart/2005/8/layout/arrow2"/>
    <dgm:cxn modelId="{34C12135-0E75-4893-A1B8-DB2887936F66}" srcId="{C6FB9C0D-130C-4414-B71C-7DBCC8207732}" destId="{F09CC07E-41ED-49B2-8B01-CF708D139C63}" srcOrd="2" destOrd="0" parTransId="{534EEC1E-9F3F-4B67-AF96-D83DD8191510}" sibTransId="{2BA1F0FC-D106-49F5-9687-89CAA1138D28}"/>
    <dgm:cxn modelId="{775F9DBC-4C97-42B2-AAAD-CA3CCA949725}" srcId="{C6FB9C0D-130C-4414-B71C-7DBCC8207732}" destId="{CC23C0BF-0BA1-4AC2-AE1E-707201C0143C}" srcOrd="1" destOrd="0" parTransId="{70FE4C62-BE1E-4979-9848-57B1CF5C1161}" sibTransId="{74D617AB-3261-40BA-9D97-A21C1E245279}"/>
    <dgm:cxn modelId="{87D6FB0F-5989-4B06-AEDD-FF854EB0ACC8}" srcId="{C6FB9C0D-130C-4414-B71C-7DBCC8207732}" destId="{E1F46132-2C55-45BA-919F-39AE6341858E}" srcOrd="0" destOrd="0" parTransId="{BF72641B-8AA9-4843-A317-3C0AFA03A961}" sibTransId="{4689A62C-5BE0-4179-9FFB-144EBD73042B}"/>
    <dgm:cxn modelId="{353C91F9-4206-4DA7-9236-5C437410A057}" type="presOf" srcId="{C6FB9C0D-130C-4414-B71C-7DBCC8207732}" destId="{4E1B6EB8-36CF-4ED0-9F89-EAC3A02B92A3}" srcOrd="0" destOrd="0" presId="urn:microsoft.com/office/officeart/2005/8/layout/arrow2"/>
    <dgm:cxn modelId="{C8A54481-7809-49D3-AC07-04B6A325E1D7}" type="presOf" srcId="{CC23C0BF-0BA1-4AC2-AE1E-707201C0143C}" destId="{66693A46-2986-474F-8BCE-6862B4ADB19C}" srcOrd="0" destOrd="0" presId="urn:microsoft.com/office/officeart/2005/8/layout/arrow2"/>
    <dgm:cxn modelId="{A5D68811-60AD-495C-B4F0-039D198FAE1E}" type="presParOf" srcId="{4E1B6EB8-36CF-4ED0-9F89-EAC3A02B92A3}" destId="{6F80FC76-BCB8-433E-B005-A94E33D8F740}" srcOrd="0" destOrd="0" presId="urn:microsoft.com/office/officeart/2005/8/layout/arrow2"/>
    <dgm:cxn modelId="{18DE6A58-FA06-414E-B204-1DC0D8DA5E75}" type="presParOf" srcId="{4E1B6EB8-36CF-4ED0-9F89-EAC3A02B92A3}" destId="{278E8E36-BCB5-4C12-8D92-B27E19F2B59A}" srcOrd="1" destOrd="0" presId="urn:microsoft.com/office/officeart/2005/8/layout/arrow2"/>
    <dgm:cxn modelId="{025AC24B-0D37-4838-9C6B-41ADD2D46ED4}" type="presParOf" srcId="{278E8E36-BCB5-4C12-8D92-B27E19F2B59A}" destId="{4BDC83C2-D312-495E-9712-C83378A9CEC9}" srcOrd="0" destOrd="0" presId="urn:microsoft.com/office/officeart/2005/8/layout/arrow2"/>
    <dgm:cxn modelId="{765F75DA-FB51-40F5-AAE4-77637110D8A2}" type="presParOf" srcId="{278E8E36-BCB5-4C12-8D92-B27E19F2B59A}" destId="{CCC361A9-121F-4B45-84FB-3365CAF9E01C}" srcOrd="1" destOrd="0" presId="urn:microsoft.com/office/officeart/2005/8/layout/arrow2"/>
    <dgm:cxn modelId="{876D7382-6977-4824-84C1-2EEAD1217E3D}" type="presParOf" srcId="{278E8E36-BCB5-4C12-8D92-B27E19F2B59A}" destId="{038EDE2A-6F0A-4CA3-B173-D9E2F941044B}" srcOrd="2" destOrd="0" presId="urn:microsoft.com/office/officeart/2005/8/layout/arrow2"/>
    <dgm:cxn modelId="{2E983DBF-C917-47CA-BBC6-4BF3C2CA9A47}" type="presParOf" srcId="{278E8E36-BCB5-4C12-8D92-B27E19F2B59A}" destId="{66693A46-2986-474F-8BCE-6862B4ADB19C}" srcOrd="3" destOrd="0" presId="urn:microsoft.com/office/officeart/2005/8/layout/arrow2"/>
    <dgm:cxn modelId="{C9EE83A0-04F4-4BB4-A02D-2CF845CEBC76}" type="presParOf" srcId="{278E8E36-BCB5-4C12-8D92-B27E19F2B59A}" destId="{DCBFE460-11FB-4D4B-8BDD-FD634BFE7D17}" srcOrd="4" destOrd="0" presId="urn:microsoft.com/office/officeart/2005/8/layout/arrow2"/>
    <dgm:cxn modelId="{36142130-B026-46F9-9172-DD3140EEE6C2}" type="presParOf" srcId="{278E8E36-BCB5-4C12-8D92-B27E19F2B59A}" destId="{F379CAAC-0A90-4061-84C7-8B22167EF537}"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E0D2A3-5BDD-422E-9162-6A660B7FE80B}">
      <dsp:nvSpPr>
        <dsp:cNvPr id="0" name=""/>
        <dsp:cNvSpPr/>
      </dsp:nvSpPr>
      <dsp:spPr>
        <a:xfrm>
          <a:off x="0" y="0"/>
          <a:ext cx="5418667" cy="5418667"/>
        </a:xfrm>
        <a:prstGeom prst="triangl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01C780-2B14-445B-B0CA-EE3F847EE1B1}">
      <dsp:nvSpPr>
        <dsp:cNvPr id="0" name=""/>
        <dsp:cNvSpPr/>
      </dsp:nvSpPr>
      <dsp:spPr>
        <a:xfrm>
          <a:off x="4073973" y="1319881"/>
          <a:ext cx="4559930" cy="1117043"/>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lt-LT" sz="2200" b="1" kern="1200" dirty="0">
              <a:latin typeface="Times" panose="02020603050405020304" pitchFamily="18" charset="0"/>
              <a:cs typeface="Times" panose="02020603050405020304" pitchFamily="18" charset="0"/>
            </a:rPr>
            <a:t>SOCIALINIAI DARBUOTOJAI</a:t>
          </a:r>
        </a:p>
      </dsp:txBody>
      <dsp:txXfrm>
        <a:off x="4128503" y="1374411"/>
        <a:ext cx="4450870" cy="1007983"/>
      </dsp:txXfrm>
    </dsp:sp>
    <dsp:sp modelId="{41BD8FF3-4E88-441A-B911-915C0EEDBD0E}">
      <dsp:nvSpPr>
        <dsp:cNvPr id="0" name=""/>
        <dsp:cNvSpPr/>
      </dsp:nvSpPr>
      <dsp:spPr>
        <a:xfrm>
          <a:off x="0" y="1344258"/>
          <a:ext cx="3522133" cy="1185507"/>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lt-LT" sz="2200" b="1" kern="1200" dirty="0">
              <a:solidFill>
                <a:schemeClr val="tx1">
                  <a:lumMod val="95000"/>
                  <a:lumOff val="5000"/>
                </a:schemeClr>
              </a:solidFill>
              <a:latin typeface="Times" panose="02020603050405020304" pitchFamily="18" charset="0"/>
              <a:cs typeface="Times" panose="02020603050405020304" pitchFamily="18" charset="0"/>
            </a:rPr>
            <a:t>SOCIALINIO DARBUOTOJO PADĖJĖJAI</a:t>
          </a:r>
        </a:p>
      </dsp:txBody>
      <dsp:txXfrm>
        <a:off x="57872" y="1402130"/>
        <a:ext cx="3406389" cy="1069763"/>
      </dsp:txXfrm>
    </dsp:sp>
    <dsp:sp modelId="{FC5A49D9-FB84-4B4A-8466-428E63D13CA6}">
      <dsp:nvSpPr>
        <dsp:cNvPr id="0" name=""/>
        <dsp:cNvSpPr/>
      </dsp:nvSpPr>
      <dsp:spPr>
        <a:xfrm>
          <a:off x="498374" y="3636349"/>
          <a:ext cx="7620452" cy="1477433"/>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lt-LT" sz="2200" b="1" kern="1200" dirty="0">
              <a:latin typeface="Times" panose="02020603050405020304" pitchFamily="18" charset="0"/>
              <a:cs typeface="Times" panose="02020603050405020304" pitchFamily="18" charset="0"/>
            </a:rPr>
            <a:t>PASLAUGŲ GAVĖJAI (GLOBOTINIAI/RŪPINTINIA</a:t>
          </a:r>
          <a:r>
            <a:rPr lang="lt-LT" sz="2200" kern="1200" dirty="0">
              <a:latin typeface="Times" panose="02020603050405020304" pitchFamily="18" charset="0"/>
              <a:cs typeface="Times" panose="02020603050405020304" pitchFamily="18" charset="0"/>
            </a:rPr>
            <a:t>I)</a:t>
          </a:r>
        </a:p>
      </dsp:txBody>
      <dsp:txXfrm>
        <a:off x="570496" y="3708471"/>
        <a:ext cx="7476208" cy="13331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D2A15D-9B74-4129-8378-0C56F8C8BAF7}">
      <dsp:nvSpPr>
        <dsp:cNvPr id="0" name=""/>
        <dsp:cNvSpPr/>
      </dsp:nvSpPr>
      <dsp:spPr>
        <a:xfrm>
          <a:off x="4174593" y="1410342"/>
          <a:ext cx="2512958" cy="1608684"/>
        </a:xfrm>
        <a:custGeom>
          <a:avLst/>
          <a:gdLst/>
          <a:ahLst/>
          <a:cxnLst/>
          <a:rect l="0" t="0" r="0" b="0"/>
          <a:pathLst>
            <a:path>
              <a:moveTo>
                <a:pt x="0" y="0"/>
              </a:moveTo>
              <a:lnTo>
                <a:pt x="0" y="1176077"/>
              </a:lnTo>
              <a:lnTo>
                <a:pt x="2512958" y="1176077"/>
              </a:lnTo>
              <a:lnTo>
                <a:pt x="2512958" y="1608684"/>
              </a:lnTo>
            </a:path>
          </a:pathLst>
        </a:custGeom>
        <a:noFill/>
        <a:ln w="19050" cap="rnd" cmpd="sng" algn="ctr">
          <a:solidFill>
            <a:srgbClr val="007033"/>
          </a:solidFill>
          <a:prstDash val="solid"/>
        </a:ln>
        <a:effectLst/>
      </dsp:spPr>
      <dsp:style>
        <a:lnRef idx="2">
          <a:scrgbClr r="0" g="0" b="0"/>
        </a:lnRef>
        <a:fillRef idx="0">
          <a:scrgbClr r="0" g="0" b="0"/>
        </a:fillRef>
        <a:effectRef idx="0">
          <a:scrgbClr r="0" g="0" b="0"/>
        </a:effectRef>
        <a:fontRef idx="minor"/>
      </dsp:style>
    </dsp:sp>
    <dsp:sp modelId="{ADECC14C-11A9-4765-8D1F-84944A6C74FF}">
      <dsp:nvSpPr>
        <dsp:cNvPr id="0" name=""/>
        <dsp:cNvSpPr/>
      </dsp:nvSpPr>
      <dsp:spPr>
        <a:xfrm>
          <a:off x="1883350" y="1410342"/>
          <a:ext cx="2291243" cy="1608684"/>
        </a:xfrm>
        <a:custGeom>
          <a:avLst/>
          <a:gdLst/>
          <a:ahLst/>
          <a:cxnLst/>
          <a:rect l="0" t="0" r="0" b="0"/>
          <a:pathLst>
            <a:path>
              <a:moveTo>
                <a:pt x="2291243" y="0"/>
              </a:moveTo>
              <a:lnTo>
                <a:pt x="2291243" y="1176077"/>
              </a:lnTo>
              <a:lnTo>
                <a:pt x="0" y="1176077"/>
              </a:lnTo>
              <a:lnTo>
                <a:pt x="0" y="1608684"/>
              </a:lnTo>
            </a:path>
          </a:pathLst>
        </a:custGeom>
        <a:noFill/>
        <a:ln w="19050" cap="rnd" cmpd="sng" algn="ctr">
          <a:solidFill>
            <a:srgbClr val="007033"/>
          </a:solidFill>
          <a:prstDash val="solid"/>
        </a:ln>
        <a:effectLst/>
      </dsp:spPr>
      <dsp:style>
        <a:lnRef idx="2">
          <a:scrgbClr r="0" g="0" b="0"/>
        </a:lnRef>
        <a:fillRef idx="0">
          <a:scrgbClr r="0" g="0" b="0"/>
        </a:fillRef>
        <a:effectRef idx="0">
          <a:scrgbClr r="0" g="0" b="0"/>
        </a:effectRef>
        <a:fontRef idx="minor"/>
      </dsp:style>
    </dsp:sp>
    <dsp:sp modelId="{2D92B39B-B938-4DC7-8F7C-76706D7BEF7A}">
      <dsp:nvSpPr>
        <dsp:cNvPr id="0" name=""/>
        <dsp:cNvSpPr/>
      </dsp:nvSpPr>
      <dsp:spPr>
        <a:xfrm>
          <a:off x="2384144" y="0"/>
          <a:ext cx="3580897" cy="1410342"/>
        </a:xfrm>
        <a:prstGeom prst="rect">
          <a:avLst/>
        </a:prstGeom>
        <a:solidFill>
          <a:schemeClr val="accent6">
            <a:lumMod val="60000"/>
            <a:lumOff val="4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261624" numCol="1" spcCol="1270" anchor="ctr" anchorCtr="0">
          <a:noAutofit/>
        </a:bodyPr>
        <a:lstStyle/>
        <a:p>
          <a:pPr lvl="0" algn="ctr" defTabSz="800100">
            <a:lnSpc>
              <a:spcPct val="90000"/>
            </a:lnSpc>
            <a:spcBef>
              <a:spcPct val="0"/>
            </a:spcBef>
            <a:spcAft>
              <a:spcPct val="35000"/>
            </a:spcAft>
          </a:pPr>
          <a:r>
            <a:rPr lang="lt-LT" sz="1800" b="1" kern="1200" dirty="0">
              <a:solidFill>
                <a:schemeClr val="tx1"/>
              </a:solidFill>
              <a:latin typeface="Cambria" panose="02040503050406030204" pitchFamily="18" charset="0"/>
            </a:rPr>
            <a:t>SAVIVALDYBĖ</a:t>
          </a:r>
        </a:p>
      </dsp:txBody>
      <dsp:txXfrm>
        <a:off x="2384144" y="0"/>
        <a:ext cx="3580897" cy="1410342"/>
      </dsp:txXfrm>
    </dsp:sp>
    <dsp:sp modelId="{50BB3F02-691E-4AB7-A04C-C7D3A93A7CDB}">
      <dsp:nvSpPr>
        <dsp:cNvPr id="0" name=""/>
        <dsp:cNvSpPr/>
      </dsp:nvSpPr>
      <dsp:spPr>
        <a:xfrm>
          <a:off x="3683838" y="1146153"/>
          <a:ext cx="3767075" cy="618010"/>
        </a:xfrm>
        <a:prstGeom prst="rect">
          <a:avLst/>
        </a:prstGeom>
        <a:solidFill>
          <a:schemeClr val="lt1">
            <a:alpha val="90000"/>
            <a:hueOff val="0"/>
            <a:satOff val="0"/>
            <a:lumOff val="0"/>
            <a:alphaOff val="0"/>
          </a:schemeClr>
        </a:solidFill>
        <a:ln w="19050" cap="rnd" cmpd="sng" algn="ctr">
          <a:solidFill>
            <a:srgbClr val="007033"/>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11430" rIns="45720" bIns="11430" numCol="1" spcCol="1270" anchor="ctr" anchorCtr="0">
          <a:noAutofit/>
        </a:bodyPr>
        <a:lstStyle/>
        <a:p>
          <a:pPr lvl="0" algn="ctr" defTabSz="800100">
            <a:lnSpc>
              <a:spcPct val="90000"/>
            </a:lnSpc>
            <a:spcBef>
              <a:spcPct val="0"/>
            </a:spcBef>
            <a:spcAft>
              <a:spcPct val="35000"/>
            </a:spcAft>
          </a:pPr>
          <a:r>
            <a:rPr lang="lt-LT" sz="1800" kern="1200" noProof="0" dirty="0">
              <a:latin typeface="Cambria" panose="02040503050406030204" pitchFamily="18" charset="0"/>
            </a:rPr>
            <a:t>Projekto vykdytoja</a:t>
          </a:r>
          <a:r>
            <a:rPr lang="en-US" sz="1800" kern="1200" noProof="0" dirty="0">
              <a:latin typeface="Cambria" panose="02040503050406030204" pitchFamily="18" charset="0"/>
            </a:rPr>
            <a:t>s</a:t>
          </a:r>
          <a:r>
            <a:rPr lang="lt-LT" sz="1800" kern="1200" noProof="0" dirty="0">
              <a:latin typeface="Cambria" panose="02040503050406030204" pitchFamily="18" charset="0"/>
            </a:rPr>
            <a:t> </a:t>
          </a:r>
        </a:p>
      </dsp:txBody>
      <dsp:txXfrm>
        <a:off x="3683838" y="1146153"/>
        <a:ext cx="3767075" cy="618010"/>
      </dsp:txXfrm>
    </dsp:sp>
    <dsp:sp modelId="{8651E19D-A98B-4455-901F-AE2330DE9924}">
      <dsp:nvSpPr>
        <dsp:cNvPr id="0" name=""/>
        <dsp:cNvSpPr/>
      </dsp:nvSpPr>
      <dsp:spPr>
        <a:xfrm>
          <a:off x="92901" y="3019027"/>
          <a:ext cx="3580897" cy="1625836"/>
        </a:xfrm>
        <a:prstGeom prst="rect">
          <a:avLst/>
        </a:prstGeom>
        <a:solidFill>
          <a:schemeClr val="accent6">
            <a:lumMod val="60000"/>
            <a:lumOff val="4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261624" numCol="1" spcCol="1270" anchor="ctr" anchorCtr="0">
          <a:noAutofit/>
        </a:bodyPr>
        <a:lstStyle/>
        <a:p>
          <a:pPr lvl="0" algn="ctr" defTabSz="800100">
            <a:lnSpc>
              <a:spcPct val="90000"/>
            </a:lnSpc>
            <a:spcBef>
              <a:spcPct val="0"/>
            </a:spcBef>
            <a:spcAft>
              <a:spcPct val="35000"/>
            </a:spcAft>
          </a:pPr>
          <a:r>
            <a:rPr lang="en-US" sz="1800" b="1" kern="1200" dirty="0" err="1">
              <a:solidFill>
                <a:schemeClr val="tx1"/>
              </a:solidFill>
              <a:latin typeface="Cambria" panose="02040503050406030204" pitchFamily="18" charset="0"/>
            </a:rPr>
            <a:t>Veikla</a:t>
          </a:r>
          <a:r>
            <a:rPr lang="lt-LT" sz="1800" b="1" kern="1200" dirty="0">
              <a:solidFill>
                <a:schemeClr val="tx1"/>
              </a:solidFill>
              <a:latin typeface="Cambria" panose="02040503050406030204" pitchFamily="18" charset="0"/>
            </a:rPr>
            <a:t>: </a:t>
          </a:r>
          <a:r>
            <a:rPr lang="en-US" sz="1800" b="1" kern="1200" dirty="0">
              <a:solidFill>
                <a:schemeClr val="tx1"/>
              </a:solidFill>
              <a:latin typeface="Cambria" panose="02040503050406030204" pitchFamily="18" charset="0"/>
            </a:rPr>
            <a:t>BVGN</a:t>
          </a:r>
          <a:endParaRPr lang="lt-LT" sz="1800" b="1" kern="1200" dirty="0">
            <a:solidFill>
              <a:schemeClr val="tx1"/>
            </a:solidFill>
            <a:latin typeface="Cambria" panose="02040503050406030204" pitchFamily="18" charset="0"/>
          </a:endParaRPr>
        </a:p>
      </dsp:txBody>
      <dsp:txXfrm>
        <a:off x="92901" y="3019027"/>
        <a:ext cx="3580897" cy="1625836"/>
      </dsp:txXfrm>
    </dsp:sp>
    <dsp:sp modelId="{68D4C44A-A22B-44A7-B8D2-E6B5834524E7}">
      <dsp:nvSpPr>
        <dsp:cNvPr id="0" name=""/>
        <dsp:cNvSpPr/>
      </dsp:nvSpPr>
      <dsp:spPr>
        <a:xfrm>
          <a:off x="809080" y="4346953"/>
          <a:ext cx="3222808" cy="618010"/>
        </a:xfrm>
        <a:prstGeom prst="rect">
          <a:avLst/>
        </a:prstGeom>
        <a:solidFill>
          <a:schemeClr val="lt1">
            <a:alpha val="90000"/>
            <a:hueOff val="0"/>
            <a:satOff val="0"/>
            <a:lumOff val="0"/>
            <a:alphaOff val="0"/>
          </a:schemeClr>
        </a:solidFill>
        <a:ln w="19050" cap="rnd" cmpd="sng" algn="ctr">
          <a:solidFill>
            <a:srgbClr val="007033"/>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11430" rIns="45720" bIns="11430" numCol="1" spcCol="1270" anchor="ctr" anchorCtr="0">
          <a:noAutofit/>
        </a:bodyPr>
        <a:lstStyle/>
        <a:p>
          <a:pPr lvl="0" algn="ctr" defTabSz="800100">
            <a:lnSpc>
              <a:spcPct val="90000"/>
            </a:lnSpc>
            <a:spcBef>
              <a:spcPct val="0"/>
            </a:spcBef>
            <a:spcAft>
              <a:spcPct val="35000"/>
            </a:spcAft>
          </a:pPr>
          <a:r>
            <a:rPr lang="lt-LT" sz="1800" kern="1200" dirty="0">
              <a:latin typeface="Cambria" panose="02040503050406030204" pitchFamily="18" charset="0"/>
            </a:rPr>
            <a:t>Projekto partneris </a:t>
          </a:r>
        </a:p>
      </dsp:txBody>
      <dsp:txXfrm>
        <a:off x="809080" y="4346953"/>
        <a:ext cx="3222808" cy="618010"/>
      </dsp:txXfrm>
    </dsp:sp>
    <dsp:sp modelId="{FC5776F4-0B9F-4427-A0AE-C697A1C3363E}">
      <dsp:nvSpPr>
        <dsp:cNvPr id="0" name=""/>
        <dsp:cNvSpPr/>
      </dsp:nvSpPr>
      <dsp:spPr>
        <a:xfrm>
          <a:off x="4897103" y="3019027"/>
          <a:ext cx="3580897" cy="1625836"/>
        </a:xfrm>
        <a:prstGeom prst="rect">
          <a:avLst/>
        </a:prstGeom>
        <a:solidFill>
          <a:schemeClr val="accent6">
            <a:lumMod val="60000"/>
            <a:lumOff val="4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261624" numCol="1" spcCol="1270" anchor="ctr" anchorCtr="0">
          <a:noAutofit/>
        </a:bodyPr>
        <a:lstStyle/>
        <a:p>
          <a:pPr lvl="0" algn="ctr" defTabSz="800100">
            <a:lnSpc>
              <a:spcPct val="90000"/>
            </a:lnSpc>
            <a:spcBef>
              <a:spcPct val="0"/>
            </a:spcBef>
            <a:spcAft>
              <a:spcPct val="35000"/>
            </a:spcAft>
          </a:pPr>
          <a:r>
            <a:rPr lang="lt-LT" sz="1800" b="1" kern="1200" dirty="0">
              <a:solidFill>
                <a:schemeClr val="tx1"/>
              </a:solidFill>
              <a:latin typeface="Cambria" panose="02040503050406030204" pitchFamily="18" charset="0"/>
            </a:rPr>
            <a:t>Veikla: </a:t>
          </a:r>
          <a:r>
            <a:rPr lang="en-US" sz="1800" b="1" kern="1200" dirty="0">
              <a:solidFill>
                <a:schemeClr val="tx1"/>
              </a:solidFill>
              <a:latin typeface="Cambria" panose="02040503050406030204" pitchFamily="18" charset="0"/>
            </a:rPr>
            <a:t>VDC</a:t>
          </a:r>
        </a:p>
        <a:p>
          <a:pPr lvl="0" algn="ctr" defTabSz="800100">
            <a:lnSpc>
              <a:spcPct val="90000"/>
            </a:lnSpc>
            <a:spcBef>
              <a:spcPct val="0"/>
            </a:spcBef>
            <a:spcAft>
              <a:spcPct val="35000"/>
            </a:spcAft>
          </a:pPr>
          <a:r>
            <a:rPr lang="en-US" sz="1600" b="1" kern="1200" dirty="0">
              <a:solidFill>
                <a:srgbClr val="C00000"/>
              </a:solidFill>
              <a:latin typeface="Cambria" panose="02040503050406030204" pitchFamily="18" charset="0"/>
            </a:rPr>
            <a:t>Ne ma</a:t>
          </a:r>
          <a:r>
            <a:rPr lang="lt-LT" sz="1600" b="1" kern="1200" dirty="0" err="1">
              <a:solidFill>
                <a:srgbClr val="C00000"/>
              </a:solidFill>
              <a:latin typeface="Cambria" panose="02040503050406030204" pitchFamily="18" charset="0"/>
            </a:rPr>
            <a:t>žiau</a:t>
          </a:r>
          <a:r>
            <a:rPr lang="lt-LT" sz="1600" b="1" kern="1200" dirty="0">
              <a:solidFill>
                <a:srgbClr val="C00000"/>
              </a:solidFill>
              <a:latin typeface="Cambria" panose="02040503050406030204" pitchFamily="18" charset="0"/>
            </a:rPr>
            <a:t> kaip 30 </a:t>
          </a:r>
          <a:r>
            <a:rPr lang="en-US" sz="1600" b="1" kern="1200" dirty="0">
              <a:solidFill>
                <a:srgbClr val="C00000"/>
              </a:solidFill>
              <a:latin typeface="Cambria" panose="02040503050406030204" pitchFamily="18" charset="0"/>
            </a:rPr>
            <a:t>% </a:t>
          </a:r>
          <a:r>
            <a:rPr lang="lt-LT" sz="1600" b="1" kern="1200" dirty="0">
              <a:solidFill>
                <a:srgbClr val="C00000"/>
              </a:solidFill>
              <a:latin typeface="Cambria" panose="02040503050406030204" pitchFamily="18" charset="0"/>
            </a:rPr>
            <a:t>„krepšelio“ </a:t>
          </a:r>
          <a:r>
            <a:rPr lang="en-US" sz="1600" b="1" kern="1200" dirty="0">
              <a:solidFill>
                <a:srgbClr val="C00000"/>
              </a:solidFill>
              <a:latin typeface="Cambria" panose="02040503050406030204" pitchFamily="18" charset="0"/>
            </a:rPr>
            <a:t>l</a:t>
          </a:r>
          <a:r>
            <a:rPr lang="lt-LT" sz="1600" b="1" kern="1200" dirty="0" err="1">
              <a:solidFill>
                <a:srgbClr val="C00000"/>
              </a:solidFill>
              <a:latin typeface="Cambria" panose="02040503050406030204" pitchFamily="18" charset="0"/>
            </a:rPr>
            <a:t>ėšų</a:t>
          </a:r>
          <a:endParaRPr lang="lt-LT" sz="1600" b="1" kern="1200" dirty="0">
            <a:solidFill>
              <a:srgbClr val="C00000"/>
            </a:solidFill>
            <a:latin typeface="Cambria" panose="02040503050406030204" pitchFamily="18" charset="0"/>
          </a:endParaRPr>
        </a:p>
      </dsp:txBody>
      <dsp:txXfrm>
        <a:off x="4897103" y="3019027"/>
        <a:ext cx="3580897" cy="1625836"/>
      </dsp:txXfrm>
    </dsp:sp>
    <dsp:sp modelId="{491CB314-0053-4AB5-9542-889A7D61B39B}">
      <dsp:nvSpPr>
        <dsp:cNvPr id="0" name=""/>
        <dsp:cNvSpPr/>
      </dsp:nvSpPr>
      <dsp:spPr>
        <a:xfrm>
          <a:off x="5613282" y="4346953"/>
          <a:ext cx="3222808" cy="618010"/>
        </a:xfrm>
        <a:prstGeom prst="rect">
          <a:avLst/>
        </a:prstGeom>
        <a:solidFill>
          <a:schemeClr val="lt1">
            <a:alpha val="90000"/>
            <a:hueOff val="0"/>
            <a:satOff val="0"/>
            <a:lumOff val="0"/>
            <a:alphaOff val="0"/>
          </a:schemeClr>
        </a:solidFill>
        <a:ln w="19050" cap="rnd" cmpd="sng" algn="ctr">
          <a:solidFill>
            <a:srgbClr val="007033"/>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11430" rIns="45720" bIns="11430" numCol="1" spcCol="1270" anchor="ctr" anchorCtr="0">
          <a:noAutofit/>
        </a:bodyPr>
        <a:lstStyle/>
        <a:p>
          <a:pPr lvl="0" algn="ctr" defTabSz="800100">
            <a:lnSpc>
              <a:spcPct val="90000"/>
            </a:lnSpc>
            <a:spcBef>
              <a:spcPct val="0"/>
            </a:spcBef>
            <a:spcAft>
              <a:spcPct val="35000"/>
            </a:spcAft>
          </a:pPr>
          <a:r>
            <a:rPr lang="lt-LT" sz="1800" kern="1200" dirty="0">
              <a:latin typeface="Cambria" panose="02040503050406030204" pitchFamily="18" charset="0"/>
            </a:rPr>
            <a:t>Projekto partneris </a:t>
          </a:r>
        </a:p>
      </dsp:txBody>
      <dsp:txXfrm>
        <a:off x="5613282" y="4346953"/>
        <a:ext cx="3222808" cy="6180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80FC76-BCB8-433E-B005-A94E33D8F740}">
      <dsp:nvSpPr>
        <dsp:cNvPr id="0" name=""/>
        <dsp:cNvSpPr/>
      </dsp:nvSpPr>
      <dsp:spPr>
        <a:xfrm>
          <a:off x="2125979" y="0"/>
          <a:ext cx="5806440" cy="3629025"/>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BDC83C2-D312-495E-9712-C83378A9CEC9}">
      <dsp:nvSpPr>
        <dsp:cNvPr id="0" name=""/>
        <dsp:cNvSpPr/>
      </dsp:nvSpPr>
      <dsp:spPr>
        <a:xfrm>
          <a:off x="2863397" y="2504753"/>
          <a:ext cx="150967" cy="150967"/>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CC361A9-121F-4B45-84FB-3365CAF9E01C}">
      <dsp:nvSpPr>
        <dsp:cNvPr id="0" name=""/>
        <dsp:cNvSpPr/>
      </dsp:nvSpPr>
      <dsp:spPr>
        <a:xfrm>
          <a:off x="2938881" y="2580236"/>
          <a:ext cx="1352900" cy="10487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9995" tIns="0" rIns="0" bIns="0" numCol="1" spcCol="1270" anchor="t" anchorCtr="0">
          <a:noAutofit/>
        </a:bodyPr>
        <a:lstStyle/>
        <a:p>
          <a:pPr lvl="0" algn="l" defTabSz="889000">
            <a:lnSpc>
              <a:spcPct val="90000"/>
            </a:lnSpc>
            <a:spcBef>
              <a:spcPct val="0"/>
            </a:spcBef>
            <a:spcAft>
              <a:spcPct val="35000"/>
            </a:spcAft>
          </a:pPr>
          <a:r>
            <a:rPr lang="lt-LT" sz="2000" kern="1200" dirty="0">
              <a:latin typeface="Times New Roman" panose="02020603050405020304" pitchFamily="18" charset="0"/>
              <a:cs typeface="Times New Roman" panose="02020603050405020304" pitchFamily="18" charset="0"/>
            </a:rPr>
            <a:t>Pasiruošimo etapas</a:t>
          </a:r>
        </a:p>
        <a:p>
          <a:pPr lvl="0" algn="l" defTabSz="889000">
            <a:lnSpc>
              <a:spcPct val="90000"/>
            </a:lnSpc>
            <a:spcBef>
              <a:spcPct val="0"/>
            </a:spcBef>
            <a:spcAft>
              <a:spcPct val="35000"/>
            </a:spcAft>
          </a:pPr>
          <a:r>
            <a:rPr lang="lt-LT" sz="1600" kern="1200" dirty="0"/>
            <a:t>Nuo 16 metų - </a:t>
          </a:r>
        </a:p>
      </dsp:txBody>
      <dsp:txXfrm>
        <a:off x="2938881" y="2580236"/>
        <a:ext cx="1352900" cy="1048788"/>
      </dsp:txXfrm>
    </dsp:sp>
    <dsp:sp modelId="{038EDE2A-6F0A-4CA3-B173-D9E2F941044B}">
      <dsp:nvSpPr>
        <dsp:cNvPr id="0" name=""/>
        <dsp:cNvSpPr/>
      </dsp:nvSpPr>
      <dsp:spPr>
        <a:xfrm>
          <a:off x="4195975" y="1518384"/>
          <a:ext cx="272902" cy="272902"/>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693A46-2986-474F-8BCE-6862B4ADB19C}">
      <dsp:nvSpPr>
        <dsp:cNvPr id="0" name=""/>
        <dsp:cNvSpPr/>
      </dsp:nvSpPr>
      <dsp:spPr>
        <a:xfrm>
          <a:off x="4259614" y="1654835"/>
          <a:ext cx="1539171" cy="19741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605" tIns="0" rIns="0" bIns="0" numCol="1" spcCol="1270" anchor="t" anchorCtr="0">
          <a:noAutofit/>
        </a:bodyPr>
        <a:lstStyle/>
        <a:p>
          <a:pPr lvl="0" algn="l" defTabSz="889000">
            <a:lnSpc>
              <a:spcPct val="90000"/>
            </a:lnSpc>
            <a:spcBef>
              <a:spcPct val="0"/>
            </a:spcBef>
            <a:spcAft>
              <a:spcPct val="35000"/>
            </a:spcAft>
          </a:pPr>
          <a:r>
            <a:rPr lang="lt-LT" sz="2000" kern="1200" dirty="0">
              <a:latin typeface="Times New Roman" panose="02020603050405020304" pitchFamily="18" charset="0"/>
              <a:cs typeface="Times New Roman" panose="02020603050405020304" pitchFamily="18" charset="0"/>
            </a:rPr>
            <a:t>Perėjimo į savarankišką gyvenimą etapas</a:t>
          </a:r>
        </a:p>
        <a:p>
          <a:pPr lvl="0" algn="l" defTabSz="889000">
            <a:lnSpc>
              <a:spcPct val="90000"/>
            </a:lnSpc>
            <a:spcBef>
              <a:spcPct val="0"/>
            </a:spcBef>
            <a:spcAft>
              <a:spcPct val="35000"/>
            </a:spcAft>
          </a:pPr>
          <a:r>
            <a:rPr lang="lt-LT" sz="1600" kern="1200" dirty="0"/>
            <a:t>Nuo 18 metų -</a:t>
          </a:r>
        </a:p>
      </dsp:txBody>
      <dsp:txXfrm>
        <a:off x="4259614" y="1654835"/>
        <a:ext cx="1539171" cy="1974189"/>
      </dsp:txXfrm>
    </dsp:sp>
    <dsp:sp modelId="{DCBFE460-11FB-4D4B-8BDD-FD634BFE7D17}">
      <dsp:nvSpPr>
        <dsp:cNvPr id="0" name=""/>
        <dsp:cNvSpPr/>
      </dsp:nvSpPr>
      <dsp:spPr>
        <a:xfrm>
          <a:off x="5798553" y="918143"/>
          <a:ext cx="377418" cy="377418"/>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79CAAC-0A90-4061-84C7-8B22167EF537}">
      <dsp:nvSpPr>
        <dsp:cNvPr id="0" name=""/>
        <dsp:cNvSpPr/>
      </dsp:nvSpPr>
      <dsp:spPr>
        <a:xfrm>
          <a:off x="5757257" y="1106852"/>
          <a:ext cx="1853555" cy="25221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986" tIns="0" rIns="0" bIns="0" numCol="1" spcCol="1270" anchor="t" anchorCtr="0">
          <a:noAutofit/>
        </a:bodyPr>
        <a:lstStyle/>
        <a:p>
          <a:pPr lvl="0" algn="l" defTabSz="889000">
            <a:lnSpc>
              <a:spcPct val="90000"/>
            </a:lnSpc>
            <a:spcBef>
              <a:spcPct val="0"/>
            </a:spcBef>
            <a:spcAft>
              <a:spcPct val="35000"/>
            </a:spcAft>
          </a:pPr>
          <a:r>
            <a:rPr lang="lt-LT" sz="2000" kern="1200" dirty="0">
              <a:latin typeface="Times New Roman" panose="02020603050405020304" pitchFamily="18" charset="0"/>
              <a:cs typeface="Times New Roman" panose="02020603050405020304" pitchFamily="18" charset="0"/>
            </a:rPr>
            <a:t>Palaikomosios palydimosios globos etapas</a:t>
          </a:r>
        </a:p>
        <a:p>
          <a:pPr lvl="0" algn="l" defTabSz="889000">
            <a:lnSpc>
              <a:spcPct val="90000"/>
            </a:lnSpc>
            <a:spcBef>
              <a:spcPct val="0"/>
            </a:spcBef>
            <a:spcAft>
              <a:spcPct val="35000"/>
            </a:spcAft>
          </a:pPr>
          <a:r>
            <a:rPr lang="lt-LT" sz="1600" kern="1200" dirty="0"/>
            <a:t>18 – 24 metų</a:t>
          </a:r>
        </a:p>
      </dsp:txBody>
      <dsp:txXfrm>
        <a:off x="5757257" y="1106852"/>
        <a:ext cx="1853555" cy="2522172"/>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80DEA8D3-6797-40E2-85E0-E8531AC41FCD}" type="datetimeFigureOut">
              <a:rPr lang="lt-LT" smtClean="0"/>
              <a:t>2018-11-20</a:t>
            </a:fld>
            <a:endParaRPr lang="lt-LT"/>
          </a:p>
        </p:txBody>
      </p:sp>
      <p:sp>
        <p:nvSpPr>
          <p:cNvPr id="4" name="Poraštės vietos rezervavimo ženklas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lt-LT"/>
          </a:p>
        </p:txBody>
      </p:sp>
      <p:sp>
        <p:nvSpPr>
          <p:cNvPr id="5" name="Skaidrės numerio vietos rezervavimo ženklas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B7A52D50-6069-4DC8-8C50-0D79DDE088E0}" type="slidenum">
              <a:rPr lang="lt-LT" smtClean="0"/>
              <a:t>‹#›</a:t>
            </a:fld>
            <a:endParaRPr lang="lt-LT"/>
          </a:p>
        </p:txBody>
      </p:sp>
    </p:spTree>
    <p:extLst>
      <p:ext uri="{BB962C8B-B14F-4D97-AF65-F5344CB8AC3E}">
        <p14:creationId xmlns:p14="http://schemas.microsoft.com/office/powerpoint/2010/main" val="21037572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lt-LT"/>
          </a:p>
        </p:txBody>
      </p:sp>
      <p:sp>
        <p:nvSpPr>
          <p:cNvPr id="3" name="Date Placeholder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355A0959-DCD6-4C09-AC8A-8588221046EC}" type="datetimeFigureOut">
              <a:rPr lang="lt-LT" smtClean="0"/>
              <a:t>2018-11-20</a:t>
            </a:fld>
            <a:endParaRPr lang="lt-LT"/>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lt-LT"/>
          </a:p>
        </p:txBody>
      </p:sp>
      <p:sp>
        <p:nvSpPr>
          <p:cNvPr id="5" name="Notes Placeholder 4"/>
          <p:cNvSpPr>
            <a:spLocks noGrp="1"/>
          </p:cNvSpPr>
          <p:nvPr>
            <p:ph type="body" sz="quarter" idx="3"/>
          </p:nvPr>
        </p:nvSpPr>
        <p:spPr>
          <a:xfrm>
            <a:off x="679450" y="4778375"/>
            <a:ext cx="5438775" cy="39084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6" name="Footer Placeholder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a:defRPr sz="1200"/>
            </a:lvl1pPr>
          </a:lstStyle>
          <a:p>
            <a:endParaRPr lang="lt-LT"/>
          </a:p>
        </p:txBody>
      </p:sp>
      <p:sp>
        <p:nvSpPr>
          <p:cNvPr id="7" name="Slide Number Placeholder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a:defRPr sz="1200"/>
            </a:lvl1pPr>
          </a:lstStyle>
          <a:p>
            <a:fld id="{E48CEF94-845D-42B9-AE24-84CFA0EB6EF8}" type="slidenum">
              <a:rPr lang="lt-LT" smtClean="0"/>
              <a:t>‹#›</a:t>
            </a:fld>
            <a:endParaRPr lang="lt-LT"/>
          </a:p>
        </p:txBody>
      </p:sp>
    </p:spTree>
    <p:extLst>
      <p:ext uri="{BB962C8B-B14F-4D97-AF65-F5344CB8AC3E}">
        <p14:creationId xmlns:p14="http://schemas.microsoft.com/office/powerpoint/2010/main" val="32198871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kaidrės vaizdo vietos rezervavimo ženkla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Pastabų vietos rezervavimo ženklas 2"/>
          <p:cNvSpPr>
            <a:spLocks noGrp="1"/>
          </p:cNvSpPr>
          <p:nvPr>
            <p:ph type="body" idx="1"/>
          </p:nvPr>
        </p:nvSpPr>
        <p:spPr/>
        <p:txBody>
          <a:bodyPr/>
          <a:lstStyle/>
          <a:p>
            <a:pPr eaLnBrk="1" fontAlgn="auto" hangingPunct="1">
              <a:spcBef>
                <a:spcPts val="0"/>
              </a:spcBef>
              <a:spcAft>
                <a:spcPts val="0"/>
              </a:spcAft>
              <a:defRPr/>
            </a:pPr>
            <a:r>
              <a:rPr lang="lt-LT" sz="3200" kern="0" dirty="0" smtClean="0">
                <a:solidFill>
                  <a:srgbClr val="000000"/>
                </a:solidFill>
                <a:latin typeface="Arial"/>
              </a:rPr>
              <a:t>Vienas atskaitomybės taškas </a:t>
            </a:r>
            <a:r>
              <a:rPr lang="lt-LT" dirty="0" smtClean="0"/>
              <a:t>(sisteminis veiklos organizavimas, tarpžinybinis bendradarbiavimas, lyderystė ir atsakomybė)</a:t>
            </a:r>
          </a:p>
          <a:p>
            <a:pPr eaLnBrk="1" fontAlgn="auto" hangingPunct="1">
              <a:spcBef>
                <a:spcPts val="0"/>
              </a:spcBef>
              <a:spcAft>
                <a:spcPts val="0"/>
              </a:spcAft>
              <a:defRPr/>
            </a:pPr>
            <a:endParaRPr lang="lt-LT" dirty="0" smtClean="0"/>
          </a:p>
        </p:txBody>
      </p:sp>
      <p:sp>
        <p:nvSpPr>
          <p:cNvPr id="20484" name="Skaidrės numerio vietos rezervavimo ženklas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1DE5D105-9CC3-48AD-961C-8F3CBADC44D2}" type="slidenum">
              <a:rPr lang="lt-LT" altLang="lt-LT">
                <a:latin typeface="Arial" panose="020B0604020202020204" pitchFamily="34" charset="0"/>
              </a:rPr>
              <a:pPr eaLnBrk="1" hangingPunct="1">
                <a:spcBef>
                  <a:spcPct val="0"/>
                </a:spcBef>
              </a:pPr>
              <a:t>3</a:t>
            </a:fld>
            <a:endParaRPr lang="lt-LT" altLang="lt-LT">
              <a:latin typeface="Arial" panose="020B0604020202020204" pitchFamily="34" charset="0"/>
            </a:endParaRPr>
          </a:p>
        </p:txBody>
      </p:sp>
    </p:spTree>
    <p:extLst>
      <p:ext uri="{BB962C8B-B14F-4D97-AF65-F5344CB8AC3E}">
        <p14:creationId xmlns:p14="http://schemas.microsoft.com/office/powerpoint/2010/main" val="33431827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kaidrės vaizdo vietos rezervavimo ženklas 1"/>
          <p:cNvSpPr>
            <a:spLocks noGrp="1" noRot="1" noChangeAspect="1" noChangeArrowheads="1" noTextEdit="1"/>
          </p:cNvSpPr>
          <p:nvPr>
            <p:ph type="sldImg"/>
          </p:nvPr>
        </p:nvSpPr>
        <p:spPr>
          <a:ln/>
        </p:spPr>
      </p:sp>
      <p:sp>
        <p:nvSpPr>
          <p:cNvPr id="10243" name="Pastabų vietos rezervavimo ženkl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lt-LT" altLang="lt-LT" smtClean="0"/>
          </a:p>
        </p:txBody>
      </p:sp>
      <p:sp>
        <p:nvSpPr>
          <p:cNvPr id="10244" name="Skaidrės numerio vietos rezervavimo ženklas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5060" indent="-290408">
              <a:defRPr>
                <a:solidFill>
                  <a:schemeClr val="tx1"/>
                </a:solidFill>
                <a:latin typeface="Arial" panose="020B0604020202020204" pitchFamily="34" charset="0"/>
              </a:defRPr>
            </a:lvl2pPr>
            <a:lvl3pPr marL="1161631" indent="-232326">
              <a:defRPr>
                <a:solidFill>
                  <a:schemeClr val="tx1"/>
                </a:solidFill>
                <a:latin typeface="Arial" panose="020B0604020202020204" pitchFamily="34" charset="0"/>
              </a:defRPr>
            </a:lvl3pPr>
            <a:lvl4pPr marL="1626283" indent="-232326">
              <a:defRPr>
                <a:solidFill>
                  <a:schemeClr val="tx1"/>
                </a:solidFill>
                <a:latin typeface="Arial" panose="020B0604020202020204" pitchFamily="34" charset="0"/>
              </a:defRPr>
            </a:lvl4pPr>
            <a:lvl5pPr marL="2090936" indent="-232326">
              <a:defRPr>
                <a:solidFill>
                  <a:schemeClr val="tx1"/>
                </a:solidFill>
                <a:latin typeface="Arial" panose="020B0604020202020204" pitchFamily="34" charset="0"/>
              </a:defRPr>
            </a:lvl5pPr>
            <a:lvl6pPr marL="2555588" indent="-232326" eaLnBrk="0" fontAlgn="base" hangingPunct="0">
              <a:spcBef>
                <a:spcPct val="0"/>
              </a:spcBef>
              <a:spcAft>
                <a:spcPct val="0"/>
              </a:spcAft>
              <a:defRPr>
                <a:solidFill>
                  <a:schemeClr val="tx1"/>
                </a:solidFill>
                <a:latin typeface="Arial" panose="020B0604020202020204" pitchFamily="34" charset="0"/>
              </a:defRPr>
            </a:lvl6pPr>
            <a:lvl7pPr marL="3020240" indent="-232326" eaLnBrk="0" fontAlgn="base" hangingPunct="0">
              <a:spcBef>
                <a:spcPct val="0"/>
              </a:spcBef>
              <a:spcAft>
                <a:spcPct val="0"/>
              </a:spcAft>
              <a:defRPr>
                <a:solidFill>
                  <a:schemeClr val="tx1"/>
                </a:solidFill>
                <a:latin typeface="Arial" panose="020B0604020202020204" pitchFamily="34" charset="0"/>
              </a:defRPr>
            </a:lvl7pPr>
            <a:lvl8pPr marL="3484893" indent="-232326" eaLnBrk="0" fontAlgn="base" hangingPunct="0">
              <a:spcBef>
                <a:spcPct val="0"/>
              </a:spcBef>
              <a:spcAft>
                <a:spcPct val="0"/>
              </a:spcAft>
              <a:defRPr>
                <a:solidFill>
                  <a:schemeClr val="tx1"/>
                </a:solidFill>
                <a:latin typeface="Arial" panose="020B0604020202020204" pitchFamily="34" charset="0"/>
              </a:defRPr>
            </a:lvl8pPr>
            <a:lvl9pPr marL="3949545" indent="-232326" eaLnBrk="0" fontAlgn="base" hangingPunct="0">
              <a:spcBef>
                <a:spcPct val="0"/>
              </a:spcBef>
              <a:spcAft>
                <a:spcPct val="0"/>
              </a:spcAft>
              <a:defRPr>
                <a:solidFill>
                  <a:schemeClr val="tx1"/>
                </a:solidFill>
                <a:latin typeface="Arial" panose="020B0604020202020204" pitchFamily="34" charset="0"/>
              </a:defRPr>
            </a:lvl9pPr>
          </a:lstStyle>
          <a:p>
            <a:fld id="{680F5530-E02A-4D83-965A-93C5E3092B51}" type="slidenum">
              <a:rPr lang="lt-LT" altLang="lt-LT"/>
              <a:pPr/>
              <a:t>4</a:t>
            </a:fld>
            <a:endParaRPr lang="lt-LT" altLang="lt-LT"/>
          </a:p>
        </p:txBody>
      </p:sp>
    </p:spTree>
    <p:extLst>
      <p:ext uri="{BB962C8B-B14F-4D97-AF65-F5344CB8AC3E}">
        <p14:creationId xmlns:p14="http://schemas.microsoft.com/office/powerpoint/2010/main" val="1488540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dirty="0"/>
              <a:t>Čia pabrėžti ir tai, kad darbo su šeimomis pradžioje reikės daugiau, kai pradėsime taikyti ankstyvosios intervencijos metodus, tačiau tai sumažina darbą ateityje, ir taip pat leidžia taupyti lėšas, nes kuo anksčiau identifikuota ir sprendžiama problema, tuo pigiau ji kainuoja. </a:t>
            </a:r>
          </a:p>
          <a:p>
            <a:endParaRPr lang="lt-LT" dirty="0"/>
          </a:p>
          <a:p>
            <a:pPr defTabSz="929305" eaLnBrk="0" fontAlgn="base" hangingPunct="0">
              <a:spcBef>
                <a:spcPct val="30000"/>
              </a:spcBef>
              <a:spcAft>
                <a:spcPct val="0"/>
              </a:spcAft>
              <a:defRPr/>
            </a:pPr>
            <a:r>
              <a:rPr lang="lt-LT" i="1" dirty="0">
                <a:solidFill>
                  <a:prstClr val="black"/>
                </a:solidFill>
              </a:rPr>
              <a:t>Priešingu atveju, yra rizika, kad pasibaigus projektams ir ES investicijoms, bus grįžta prie senos sistemos.</a:t>
            </a:r>
            <a:endParaRPr lang="en-GB" i="1" dirty="0">
              <a:solidFill>
                <a:prstClr val="black"/>
              </a:solidFill>
            </a:endParaRPr>
          </a:p>
          <a:p>
            <a:endParaRPr lang="en-GB" dirty="0"/>
          </a:p>
        </p:txBody>
      </p:sp>
      <p:sp>
        <p:nvSpPr>
          <p:cNvPr id="4" name="Slide Number Placeholder 3"/>
          <p:cNvSpPr>
            <a:spLocks noGrp="1"/>
          </p:cNvSpPr>
          <p:nvPr>
            <p:ph type="sldNum" sz="quarter" idx="10"/>
          </p:nvPr>
        </p:nvSpPr>
        <p:spPr/>
        <p:txBody>
          <a:bodyPr/>
          <a:lstStyle/>
          <a:p>
            <a:fld id="{3FFFA8F1-80B7-46BF-82CB-483530B04DB8}" type="slidenum">
              <a:rPr lang="lt-LT" altLang="lt-LT" smtClean="0"/>
              <a:pPr/>
              <a:t>13</a:t>
            </a:fld>
            <a:endParaRPr lang="lt-LT" altLang="lt-LT"/>
          </a:p>
        </p:txBody>
      </p:sp>
    </p:spTree>
    <p:extLst>
      <p:ext uri="{BB962C8B-B14F-4D97-AF65-F5344CB8AC3E}">
        <p14:creationId xmlns:p14="http://schemas.microsoft.com/office/powerpoint/2010/main" val="2389180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a:p>
        </p:txBody>
      </p:sp>
      <p:sp>
        <p:nvSpPr>
          <p:cNvPr id="4" name="Skaidrės numerio vietos rezervavimo ženklas 3"/>
          <p:cNvSpPr>
            <a:spLocks noGrp="1"/>
          </p:cNvSpPr>
          <p:nvPr>
            <p:ph type="sldNum" sz="quarter" idx="10"/>
          </p:nvPr>
        </p:nvSpPr>
        <p:spPr/>
        <p:txBody>
          <a:bodyPr/>
          <a:lstStyle/>
          <a:p>
            <a:fld id="{AF30A99B-BB7C-4F22-85EF-7D9237BBACF5}" type="slidenum">
              <a:rPr lang="lt-LT" smtClean="0"/>
              <a:t>24</a:t>
            </a:fld>
            <a:endParaRPr lang="lt-LT"/>
          </a:p>
        </p:txBody>
      </p:sp>
    </p:spTree>
    <p:extLst>
      <p:ext uri="{BB962C8B-B14F-4D97-AF65-F5344CB8AC3E}">
        <p14:creationId xmlns:p14="http://schemas.microsoft.com/office/powerpoint/2010/main" val="7839690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a:p>
        </p:txBody>
      </p:sp>
      <p:sp>
        <p:nvSpPr>
          <p:cNvPr id="4" name="Skaidrės numerio vietos rezervavimo ženklas 3"/>
          <p:cNvSpPr>
            <a:spLocks noGrp="1"/>
          </p:cNvSpPr>
          <p:nvPr>
            <p:ph type="sldNum" sz="quarter" idx="10"/>
          </p:nvPr>
        </p:nvSpPr>
        <p:spPr/>
        <p:txBody>
          <a:bodyPr/>
          <a:lstStyle/>
          <a:p>
            <a:fld id="{AF30A99B-BB7C-4F22-85EF-7D9237BBACF5}" type="slidenum">
              <a:rPr lang="lt-LT" smtClean="0"/>
              <a:t>25</a:t>
            </a:fld>
            <a:endParaRPr lang="lt-LT"/>
          </a:p>
        </p:txBody>
      </p:sp>
    </p:spTree>
    <p:extLst>
      <p:ext uri="{BB962C8B-B14F-4D97-AF65-F5344CB8AC3E}">
        <p14:creationId xmlns:p14="http://schemas.microsoft.com/office/powerpoint/2010/main" val="31355053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a:p>
        </p:txBody>
      </p:sp>
      <p:sp>
        <p:nvSpPr>
          <p:cNvPr id="4" name="Skaidrės numerio vietos rezervavimo ženklas 3"/>
          <p:cNvSpPr>
            <a:spLocks noGrp="1"/>
          </p:cNvSpPr>
          <p:nvPr>
            <p:ph type="sldNum" sz="quarter" idx="10"/>
          </p:nvPr>
        </p:nvSpPr>
        <p:spPr/>
        <p:txBody>
          <a:bodyPr/>
          <a:lstStyle/>
          <a:p>
            <a:fld id="{AF30A99B-BB7C-4F22-85EF-7D9237BBACF5}" type="slidenum">
              <a:rPr lang="lt-LT" smtClean="0"/>
              <a:t>26</a:t>
            </a:fld>
            <a:endParaRPr lang="lt-LT"/>
          </a:p>
        </p:txBody>
      </p:sp>
    </p:spTree>
    <p:extLst>
      <p:ext uri="{BB962C8B-B14F-4D97-AF65-F5344CB8AC3E}">
        <p14:creationId xmlns:p14="http://schemas.microsoft.com/office/powerpoint/2010/main" val="6119639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a:p>
        </p:txBody>
      </p:sp>
      <p:sp>
        <p:nvSpPr>
          <p:cNvPr id="4" name="Skaidrės numerio vietos rezervavimo ženklas 3"/>
          <p:cNvSpPr>
            <a:spLocks noGrp="1"/>
          </p:cNvSpPr>
          <p:nvPr>
            <p:ph type="sldNum" sz="quarter" idx="10"/>
          </p:nvPr>
        </p:nvSpPr>
        <p:spPr/>
        <p:txBody>
          <a:bodyPr/>
          <a:lstStyle/>
          <a:p>
            <a:fld id="{AF30A99B-BB7C-4F22-85EF-7D9237BBACF5}" type="slidenum">
              <a:rPr lang="lt-LT" smtClean="0"/>
              <a:t>27</a:t>
            </a:fld>
            <a:endParaRPr lang="lt-LT"/>
          </a:p>
        </p:txBody>
      </p:sp>
    </p:spTree>
    <p:extLst>
      <p:ext uri="{BB962C8B-B14F-4D97-AF65-F5344CB8AC3E}">
        <p14:creationId xmlns:p14="http://schemas.microsoft.com/office/powerpoint/2010/main" val="38349836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a:p>
        </p:txBody>
      </p:sp>
      <p:sp>
        <p:nvSpPr>
          <p:cNvPr id="4" name="Skaidrės numerio vietos rezervavimo ženklas 3"/>
          <p:cNvSpPr>
            <a:spLocks noGrp="1"/>
          </p:cNvSpPr>
          <p:nvPr>
            <p:ph type="sldNum" sz="quarter" idx="10"/>
          </p:nvPr>
        </p:nvSpPr>
        <p:spPr/>
        <p:txBody>
          <a:bodyPr/>
          <a:lstStyle/>
          <a:p>
            <a:fld id="{AF30A99B-BB7C-4F22-85EF-7D9237BBACF5}" type="slidenum">
              <a:rPr lang="lt-LT" smtClean="0"/>
              <a:t>28</a:t>
            </a:fld>
            <a:endParaRPr lang="lt-LT"/>
          </a:p>
        </p:txBody>
      </p:sp>
    </p:spTree>
    <p:extLst>
      <p:ext uri="{BB962C8B-B14F-4D97-AF65-F5344CB8AC3E}">
        <p14:creationId xmlns:p14="http://schemas.microsoft.com/office/powerpoint/2010/main" val="2436376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BB8B054-472B-4F20-BA8A-8F1513A03044}" type="datetimeFigureOut">
              <a:rPr lang="lt-LT" smtClean="0"/>
              <a:t>2018-11-20</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2EDB881A-8A9C-4CC3-9CF8-AA90FAC3E46E}" type="slidenum">
              <a:rPr lang="lt-LT" smtClean="0"/>
              <a:t>‹#›</a:t>
            </a:fld>
            <a:endParaRPr lang="lt-LT"/>
          </a:p>
        </p:txBody>
      </p:sp>
    </p:spTree>
    <p:extLst>
      <p:ext uri="{BB962C8B-B14F-4D97-AF65-F5344CB8AC3E}">
        <p14:creationId xmlns:p14="http://schemas.microsoft.com/office/powerpoint/2010/main" val="2180574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B8B054-472B-4F20-BA8A-8F1513A03044}" type="datetimeFigureOut">
              <a:rPr lang="lt-LT" smtClean="0"/>
              <a:t>2018-11-20</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2EDB881A-8A9C-4CC3-9CF8-AA90FAC3E46E}" type="slidenum">
              <a:rPr lang="lt-LT" smtClean="0"/>
              <a:t>‹#›</a:t>
            </a:fld>
            <a:endParaRPr lang="lt-LT"/>
          </a:p>
        </p:txBody>
      </p:sp>
    </p:spTree>
    <p:extLst>
      <p:ext uri="{BB962C8B-B14F-4D97-AF65-F5344CB8AC3E}">
        <p14:creationId xmlns:p14="http://schemas.microsoft.com/office/powerpoint/2010/main" val="1975352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B8B054-472B-4F20-BA8A-8F1513A03044}" type="datetimeFigureOut">
              <a:rPr lang="lt-LT" smtClean="0"/>
              <a:t>2018-11-20</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2EDB881A-8A9C-4CC3-9CF8-AA90FAC3E46E}" type="slidenum">
              <a:rPr lang="lt-LT" smtClean="0"/>
              <a:t>‹#›</a:t>
            </a:fld>
            <a:endParaRPr lang="lt-LT"/>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822839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B8B054-472B-4F20-BA8A-8F1513A03044}" type="datetimeFigureOut">
              <a:rPr lang="lt-LT" smtClean="0"/>
              <a:t>2018-11-20</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2EDB881A-8A9C-4CC3-9CF8-AA90FAC3E46E}" type="slidenum">
              <a:rPr lang="lt-LT" smtClean="0"/>
              <a:t>‹#›</a:t>
            </a:fld>
            <a:endParaRPr lang="lt-LT"/>
          </a:p>
        </p:txBody>
      </p:sp>
    </p:spTree>
    <p:extLst>
      <p:ext uri="{BB962C8B-B14F-4D97-AF65-F5344CB8AC3E}">
        <p14:creationId xmlns:p14="http://schemas.microsoft.com/office/powerpoint/2010/main" val="9889654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B8B054-472B-4F20-BA8A-8F1513A03044}" type="datetimeFigureOut">
              <a:rPr lang="lt-LT" smtClean="0"/>
              <a:t>2018-11-20</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2EDB881A-8A9C-4CC3-9CF8-AA90FAC3E46E}" type="slidenum">
              <a:rPr lang="lt-LT" smtClean="0"/>
              <a:t>‹#›</a:t>
            </a:fld>
            <a:endParaRPr lang="lt-L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455404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B8B054-472B-4F20-BA8A-8F1513A03044}" type="datetimeFigureOut">
              <a:rPr lang="lt-LT" smtClean="0"/>
              <a:t>2018-11-20</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2EDB881A-8A9C-4CC3-9CF8-AA90FAC3E46E}" type="slidenum">
              <a:rPr lang="lt-LT" smtClean="0"/>
              <a:t>‹#›</a:t>
            </a:fld>
            <a:endParaRPr lang="lt-LT"/>
          </a:p>
        </p:txBody>
      </p:sp>
    </p:spTree>
    <p:extLst>
      <p:ext uri="{BB962C8B-B14F-4D97-AF65-F5344CB8AC3E}">
        <p14:creationId xmlns:p14="http://schemas.microsoft.com/office/powerpoint/2010/main" val="4184752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B8B054-472B-4F20-BA8A-8F1513A03044}" type="datetimeFigureOut">
              <a:rPr lang="lt-LT" smtClean="0"/>
              <a:t>2018-11-20</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2EDB881A-8A9C-4CC3-9CF8-AA90FAC3E46E}" type="slidenum">
              <a:rPr lang="lt-LT" smtClean="0"/>
              <a:t>‹#›</a:t>
            </a:fld>
            <a:endParaRPr lang="lt-LT"/>
          </a:p>
        </p:txBody>
      </p:sp>
    </p:spTree>
    <p:extLst>
      <p:ext uri="{BB962C8B-B14F-4D97-AF65-F5344CB8AC3E}">
        <p14:creationId xmlns:p14="http://schemas.microsoft.com/office/powerpoint/2010/main" val="38190603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B8B054-472B-4F20-BA8A-8F1513A03044}" type="datetimeFigureOut">
              <a:rPr lang="lt-LT" smtClean="0"/>
              <a:t>2018-11-20</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2EDB881A-8A9C-4CC3-9CF8-AA90FAC3E46E}" type="slidenum">
              <a:rPr lang="lt-LT" smtClean="0"/>
              <a:t>‹#›</a:t>
            </a:fld>
            <a:endParaRPr lang="lt-LT"/>
          </a:p>
        </p:txBody>
      </p:sp>
    </p:spTree>
    <p:extLst>
      <p:ext uri="{BB962C8B-B14F-4D97-AF65-F5344CB8AC3E}">
        <p14:creationId xmlns:p14="http://schemas.microsoft.com/office/powerpoint/2010/main" val="211033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B8B054-472B-4F20-BA8A-8F1513A03044}" type="datetimeFigureOut">
              <a:rPr lang="lt-LT" smtClean="0"/>
              <a:t>2018-11-20</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2EDB881A-8A9C-4CC3-9CF8-AA90FAC3E46E}" type="slidenum">
              <a:rPr lang="lt-LT" smtClean="0"/>
              <a:t>‹#›</a:t>
            </a:fld>
            <a:endParaRPr lang="lt-LT"/>
          </a:p>
        </p:txBody>
      </p:sp>
    </p:spTree>
    <p:extLst>
      <p:ext uri="{BB962C8B-B14F-4D97-AF65-F5344CB8AC3E}">
        <p14:creationId xmlns:p14="http://schemas.microsoft.com/office/powerpoint/2010/main" val="939645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B8B054-472B-4F20-BA8A-8F1513A03044}" type="datetimeFigureOut">
              <a:rPr lang="lt-LT" smtClean="0"/>
              <a:t>2018-11-20</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2EDB881A-8A9C-4CC3-9CF8-AA90FAC3E46E}" type="slidenum">
              <a:rPr lang="lt-LT" smtClean="0"/>
              <a:t>‹#›</a:t>
            </a:fld>
            <a:endParaRPr lang="lt-LT"/>
          </a:p>
        </p:txBody>
      </p:sp>
    </p:spTree>
    <p:extLst>
      <p:ext uri="{BB962C8B-B14F-4D97-AF65-F5344CB8AC3E}">
        <p14:creationId xmlns:p14="http://schemas.microsoft.com/office/powerpoint/2010/main" val="782032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BB8B054-472B-4F20-BA8A-8F1513A03044}" type="datetimeFigureOut">
              <a:rPr lang="lt-LT" smtClean="0"/>
              <a:t>2018-11-20</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2EDB881A-8A9C-4CC3-9CF8-AA90FAC3E46E}" type="slidenum">
              <a:rPr lang="lt-LT" smtClean="0"/>
              <a:t>‹#›</a:t>
            </a:fld>
            <a:endParaRPr lang="lt-LT"/>
          </a:p>
        </p:txBody>
      </p:sp>
    </p:spTree>
    <p:extLst>
      <p:ext uri="{BB962C8B-B14F-4D97-AF65-F5344CB8AC3E}">
        <p14:creationId xmlns:p14="http://schemas.microsoft.com/office/powerpoint/2010/main" val="1732933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BB8B054-472B-4F20-BA8A-8F1513A03044}" type="datetimeFigureOut">
              <a:rPr lang="lt-LT" smtClean="0"/>
              <a:t>2018-11-20</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2EDB881A-8A9C-4CC3-9CF8-AA90FAC3E46E}" type="slidenum">
              <a:rPr lang="lt-LT" smtClean="0"/>
              <a:t>‹#›</a:t>
            </a:fld>
            <a:endParaRPr lang="lt-LT"/>
          </a:p>
        </p:txBody>
      </p:sp>
    </p:spTree>
    <p:extLst>
      <p:ext uri="{BB962C8B-B14F-4D97-AF65-F5344CB8AC3E}">
        <p14:creationId xmlns:p14="http://schemas.microsoft.com/office/powerpoint/2010/main" val="2438840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B8B054-472B-4F20-BA8A-8F1513A03044}" type="datetimeFigureOut">
              <a:rPr lang="lt-LT" smtClean="0"/>
              <a:t>2018-11-20</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2EDB881A-8A9C-4CC3-9CF8-AA90FAC3E46E}" type="slidenum">
              <a:rPr lang="lt-LT" smtClean="0"/>
              <a:t>‹#›</a:t>
            </a:fld>
            <a:endParaRPr lang="lt-LT"/>
          </a:p>
        </p:txBody>
      </p:sp>
    </p:spTree>
    <p:extLst>
      <p:ext uri="{BB962C8B-B14F-4D97-AF65-F5344CB8AC3E}">
        <p14:creationId xmlns:p14="http://schemas.microsoft.com/office/powerpoint/2010/main" val="1911668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B8B054-472B-4F20-BA8A-8F1513A03044}" type="datetimeFigureOut">
              <a:rPr lang="lt-LT" smtClean="0"/>
              <a:t>2018-11-20</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2EDB881A-8A9C-4CC3-9CF8-AA90FAC3E46E}" type="slidenum">
              <a:rPr lang="lt-LT" smtClean="0"/>
              <a:t>‹#›</a:t>
            </a:fld>
            <a:endParaRPr lang="lt-LT"/>
          </a:p>
        </p:txBody>
      </p:sp>
    </p:spTree>
    <p:extLst>
      <p:ext uri="{BB962C8B-B14F-4D97-AF65-F5344CB8AC3E}">
        <p14:creationId xmlns:p14="http://schemas.microsoft.com/office/powerpoint/2010/main" val="3303629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B8B054-472B-4F20-BA8A-8F1513A03044}" type="datetimeFigureOut">
              <a:rPr lang="lt-LT" smtClean="0"/>
              <a:t>2018-11-20</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2EDB881A-8A9C-4CC3-9CF8-AA90FAC3E46E}" type="slidenum">
              <a:rPr lang="lt-LT" smtClean="0"/>
              <a:t>‹#›</a:t>
            </a:fld>
            <a:endParaRPr lang="lt-LT"/>
          </a:p>
        </p:txBody>
      </p:sp>
    </p:spTree>
    <p:extLst>
      <p:ext uri="{BB962C8B-B14F-4D97-AF65-F5344CB8AC3E}">
        <p14:creationId xmlns:p14="http://schemas.microsoft.com/office/powerpoint/2010/main" val="780393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B8B054-472B-4F20-BA8A-8F1513A03044}" type="datetimeFigureOut">
              <a:rPr lang="lt-LT" smtClean="0"/>
              <a:t>2018-11-20</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2EDB881A-8A9C-4CC3-9CF8-AA90FAC3E46E}" type="slidenum">
              <a:rPr lang="lt-LT" smtClean="0"/>
              <a:t>‹#›</a:t>
            </a:fld>
            <a:endParaRPr lang="lt-LT"/>
          </a:p>
        </p:txBody>
      </p:sp>
    </p:spTree>
    <p:extLst>
      <p:ext uri="{BB962C8B-B14F-4D97-AF65-F5344CB8AC3E}">
        <p14:creationId xmlns:p14="http://schemas.microsoft.com/office/powerpoint/2010/main" val="2063044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BB8B054-472B-4F20-BA8A-8F1513A03044}" type="datetimeFigureOut">
              <a:rPr lang="lt-LT" smtClean="0"/>
              <a:t>2018-11-20</a:t>
            </a:fld>
            <a:endParaRPr lang="lt-LT"/>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EDB881A-8A9C-4CC3-9CF8-AA90FAC3E46E}" type="slidenum">
              <a:rPr lang="lt-LT" smtClean="0"/>
              <a:t>‹#›</a:t>
            </a:fld>
            <a:endParaRPr lang="lt-LT"/>
          </a:p>
        </p:txBody>
      </p:sp>
    </p:spTree>
    <p:extLst>
      <p:ext uri="{BB962C8B-B14F-4D97-AF65-F5344CB8AC3E}">
        <p14:creationId xmlns:p14="http://schemas.microsoft.com/office/powerpoint/2010/main" val="110532821"/>
      </p:ext>
    </p:extLst>
  </p:cSld>
  <p:clrMap bg1="lt1" tx1="dk1" bg2="lt2" tx2="dk2" accent1="accent1" accent2="accent2" accent3="accent3" accent4="accent4" accent5="accent5" accent6="accent6" hlink="hlink" folHlink="folHlink"/>
  <p:sldLayoutIdLst>
    <p:sldLayoutId id="2147483878" r:id="rId1"/>
    <p:sldLayoutId id="2147483879" r:id="rId2"/>
    <p:sldLayoutId id="2147483880" r:id="rId3"/>
    <p:sldLayoutId id="2147483881" r:id="rId4"/>
    <p:sldLayoutId id="2147483882" r:id="rId5"/>
    <p:sldLayoutId id="2147483883" r:id="rId6"/>
    <p:sldLayoutId id="2147483884" r:id="rId7"/>
    <p:sldLayoutId id="2147483885" r:id="rId8"/>
    <p:sldLayoutId id="2147483886" r:id="rId9"/>
    <p:sldLayoutId id="2147483887" r:id="rId10"/>
    <p:sldLayoutId id="2147483888" r:id="rId11"/>
    <p:sldLayoutId id="2147483889" r:id="rId12"/>
    <p:sldLayoutId id="2147483890" r:id="rId13"/>
    <p:sldLayoutId id="2147483891" r:id="rId14"/>
    <p:sldLayoutId id="2147483892" r:id="rId15"/>
    <p:sldLayoutId id="21474838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8.jpe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3.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2032000" y="279400"/>
            <a:ext cx="8026400" cy="1450660"/>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2540000" y="4314422"/>
            <a:ext cx="7071360" cy="1552977"/>
          </a:xfrm>
          <a:prstGeom prst="rect">
            <a:avLst/>
          </a:prstGeom>
          <a:noFill/>
          <a:ln w="9525">
            <a:noFill/>
            <a:miter lim="800000"/>
            <a:headEnd/>
            <a:tailEnd/>
          </a:ln>
        </p:spPr>
      </p:pic>
      <p:sp>
        <p:nvSpPr>
          <p:cNvPr id="6" name="Title 5"/>
          <p:cNvSpPr>
            <a:spLocks noGrp="1"/>
          </p:cNvSpPr>
          <p:nvPr>
            <p:ph type="title"/>
          </p:nvPr>
        </p:nvSpPr>
        <p:spPr>
          <a:xfrm>
            <a:off x="0" y="2034862"/>
            <a:ext cx="12192000" cy="2073498"/>
          </a:xfrm>
        </p:spPr>
        <p:txBody>
          <a:bodyPr>
            <a:noAutofit/>
          </a:bodyPr>
          <a:lstStyle/>
          <a:p>
            <a:r>
              <a:rPr lang="lt-LT" sz="2667" b="1"/>
              <a:t> </a:t>
            </a:r>
            <a:r>
              <a:rPr lang="lt-LT" sz="2667" b="1" smtClean="0"/>
              <a:t>        PERĖJIMAS </a:t>
            </a:r>
            <a:r>
              <a:rPr lang="lt-LT" sz="2667" b="1" dirty="0"/>
              <a:t>NUO INSTITUCINĖS GLOBOS</a:t>
            </a:r>
            <a:r>
              <a:rPr lang="en-US" sz="2667" b="1" dirty="0"/>
              <a:t> </a:t>
            </a:r>
            <a:r>
              <a:rPr lang="lt-LT" sz="2667" b="1" dirty="0"/>
              <a:t>PRIE ŠEIMOJE IR </a:t>
            </a:r>
            <a:r>
              <a:rPr lang="en-US" sz="2667" b="1" dirty="0"/>
              <a:t/>
            </a:r>
            <a:br>
              <a:rPr lang="en-US" sz="2667" b="1" dirty="0"/>
            </a:br>
            <a:r>
              <a:rPr lang="lt-LT" sz="2667" b="1" dirty="0" smtClean="0"/>
              <a:t>                  BENDRUOMENĖJE</a:t>
            </a:r>
            <a:r>
              <a:rPr lang="en-US" sz="2667" b="1" dirty="0" smtClean="0"/>
              <a:t> </a:t>
            </a:r>
            <a:r>
              <a:rPr lang="lt-LT" sz="2667" b="1" dirty="0"/>
              <a:t>TEIKIAMŲ PASLAUGŲ</a:t>
            </a:r>
            <a:r>
              <a:rPr lang="en-US" sz="2667" b="1" dirty="0"/>
              <a:t> </a:t>
            </a:r>
            <a:r>
              <a:rPr lang="lt-LT" sz="2667" b="1" dirty="0" smtClean="0"/>
              <a:t/>
            </a:r>
            <a:br>
              <a:rPr lang="lt-LT" sz="2667" b="1" dirty="0" smtClean="0"/>
            </a:br>
            <a:r>
              <a:rPr lang="lt-LT" sz="2667" b="1" dirty="0" smtClean="0"/>
              <a:t>                       (</a:t>
            </a:r>
            <a:r>
              <a:rPr lang="lt-LT" sz="2667" b="1" dirty="0"/>
              <a:t>Institucinės globos pertvarka)</a:t>
            </a:r>
            <a:br>
              <a:rPr lang="lt-LT" sz="2667" b="1" dirty="0"/>
            </a:br>
            <a:r>
              <a:rPr lang="lt-LT" sz="2667" b="1" dirty="0" smtClean="0"/>
              <a:t>                                        2014 </a:t>
            </a:r>
            <a:r>
              <a:rPr lang="lt-LT" sz="2667" b="1" dirty="0"/>
              <a:t>- 2020 m</a:t>
            </a:r>
            <a:r>
              <a:rPr lang="lt-LT" sz="2667" b="1" dirty="0" smtClean="0"/>
              <a:t>.</a:t>
            </a:r>
            <a:r>
              <a:rPr lang="en-US" sz="2667" b="1" dirty="0" smtClean="0"/>
              <a:t>  </a:t>
            </a:r>
            <a:br>
              <a:rPr lang="en-US" sz="2667" b="1" dirty="0" smtClean="0"/>
            </a:br>
            <a:r>
              <a:rPr lang="en-US" sz="2667" b="1" dirty="0" smtClean="0"/>
              <a:t>                                </a:t>
            </a:r>
            <a:r>
              <a:rPr lang="lt-LT" sz="2800" b="1" dirty="0" smtClean="0">
                <a:solidFill>
                  <a:schemeClr val="accent1">
                    <a:lumMod val="75000"/>
                  </a:schemeClr>
                </a:solidFill>
              </a:rPr>
              <a:t>P</a:t>
            </a:r>
            <a:r>
              <a:rPr lang="en-US" sz="2800" b="1" dirty="0" smtClean="0">
                <a:solidFill>
                  <a:schemeClr val="accent1">
                    <a:lumMod val="75000"/>
                  </a:schemeClr>
                </a:solidFill>
              </a:rPr>
              <a:t>ERTVARKA VAIK</a:t>
            </a:r>
            <a:r>
              <a:rPr lang="lt-LT" sz="2800" b="1" dirty="0" smtClean="0">
                <a:solidFill>
                  <a:schemeClr val="accent1">
                    <a:lumMod val="75000"/>
                  </a:schemeClr>
                </a:solidFill>
              </a:rPr>
              <a:t>Ų SRITYJE</a:t>
            </a:r>
            <a:endParaRPr lang="lt-LT" sz="2667" b="1" dirty="0"/>
          </a:p>
        </p:txBody>
      </p:sp>
      <p:sp>
        <p:nvSpPr>
          <p:cNvPr id="7" name="TextBox 6"/>
          <p:cNvSpPr txBox="1"/>
          <p:nvPr/>
        </p:nvSpPr>
        <p:spPr>
          <a:xfrm>
            <a:off x="4876800" y="6172201"/>
            <a:ext cx="2235200" cy="830997"/>
          </a:xfrm>
          <a:prstGeom prst="rect">
            <a:avLst/>
          </a:prstGeom>
          <a:noFill/>
        </p:spPr>
        <p:txBody>
          <a:bodyPr wrap="square" rtlCol="0">
            <a:spAutoFit/>
          </a:bodyPr>
          <a:lstStyle/>
          <a:p>
            <a:r>
              <a:rPr lang="lt-LT" sz="2400" dirty="0">
                <a:latin typeface="Arial" pitchFamily="34" charset="0"/>
                <a:cs typeface="Arial" pitchFamily="34" charset="0"/>
              </a:rPr>
              <a:t>Šiauliai, </a:t>
            </a:r>
            <a:r>
              <a:rPr lang="en-US" sz="2400" dirty="0" smtClean="0">
                <a:latin typeface="Arial" pitchFamily="34" charset="0"/>
                <a:cs typeface="Arial" pitchFamily="34" charset="0"/>
              </a:rPr>
              <a:t>201</a:t>
            </a:r>
            <a:r>
              <a:rPr lang="en-US" sz="2400" dirty="0">
                <a:latin typeface="Arial" pitchFamily="34" charset="0"/>
                <a:cs typeface="Arial" pitchFamily="34" charset="0"/>
              </a:rPr>
              <a:t>8</a:t>
            </a:r>
          </a:p>
          <a:p>
            <a:endParaRPr lang="en-US" sz="2400" dirty="0">
              <a:latin typeface="Arial" pitchFamily="34" charset="0"/>
              <a:cs typeface="Arial" pitchFamily="34" charset="0"/>
            </a:endParaRPr>
          </a:p>
        </p:txBody>
      </p:sp>
    </p:spTree>
    <p:extLst>
      <p:ext uri="{BB962C8B-B14F-4D97-AF65-F5344CB8AC3E}">
        <p14:creationId xmlns:p14="http://schemas.microsoft.com/office/powerpoint/2010/main" val="20787810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604" y="227267"/>
            <a:ext cx="8596668" cy="1768958"/>
          </a:xfrm>
        </p:spPr>
        <p:txBody>
          <a:bodyPr>
            <a:noAutofit/>
          </a:bodyPr>
          <a:lstStyle/>
          <a:p>
            <a:r>
              <a:rPr lang="lt-LT" sz="2800" b="1" dirty="0">
                <a:solidFill>
                  <a:schemeClr val="accent1">
                    <a:lumMod val="75000"/>
                  </a:schemeClr>
                </a:solidFill>
                <a:latin typeface="Arial" panose="020B0604020202020204" pitchFamily="34" charset="0"/>
                <a:cs typeface="Arial" panose="020B0604020202020204" pitchFamily="34" charset="0"/>
              </a:rPr>
              <a:t>Dokumente „Lietuva be vaikų namų“ pateiktos strateginės kryptys ir darbais, kuriuos būtina suderintai nuveikti, kad siekis Lietuvą 2020 m. matyti valstybę be vaikų namų taptų realybe.</a:t>
            </a:r>
            <a:br>
              <a:rPr lang="lt-LT" sz="2800" b="1" dirty="0">
                <a:solidFill>
                  <a:schemeClr val="accent1">
                    <a:lumMod val="75000"/>
                  </a:schemeClr>
                </a:solidFill>
                <a:latin typeface="Arial" panose="020B0604020202020204" pitchFamily="34" charset="0"/>
                <a:cs typeface="Arial" panose="020B0604020202020204" pitchFamily="34" charset="0"/>
              </a:rPr>
            </a:br>
            <a:endParaRPr lang="lt-LT" sz="2800" b="1" dirty="0">
              <a:solidFill>
                <a:schemeClr val="accent1">
                  <a:lumMod val="75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87182" y="2619997"/>
            <a:ext cx="8596668" cy="3331213"/>
          </a:xfrm>
        </p:spPr>
        <p:txBody>
          <a:bodyPr>
            <a:normAutofit fontScale="92500" lnSpcReduction="20000"/>
          </a:bodyPr>
          <a:lstStyle/>
          <a:p>
            <a:r>
              <a:rPr lang="lt-LT" sz="2600" dirty="0">
                <a:solidFill>
                  <a:schemeClr val="tx1"/>
                </a:solidFill>
                <a:latin typeface="Arial" panose="020B0604020202020204" pitchFamily="34" charset="0"/>
                <a:cs typeface="Arial" panose="020B0604020202020204" pitchFamily="34" charset="0"/>
              </a:rPr>
              <a:t>Akcentuojama, kad pertvarkant ir stiprinant sistemą, bus telkiamasi į penkias pagrindines kryptis</a:t>
            </a:r>
            <a:r>
              <a:rPr lang="lt-LT" sz="2600" dirty="0" smtClean="0">
                <a:solidFill>
                  <a:schemeClr val="tx1"/>
                </a:solidFill>
                <a:latin typeface="Arial" panose="020B0604020202020204" pitchFamily="34" charset="0"/>
                <a:cs typeface="Arial" panose="020B0604020202020204" pitchFamily="34" charset="0"/>
              </a:rPr>
              <a:t>:</a:t>
            </a:r>
            <a:endParaRPr lang="en-US" sz="2600" dirty="0" smtClean="0">
              <a:solidFill>
                <a:schemeClr val="tx1"/>
              </a:solidFill>
              <a:latin typeface="Arial" panose="020B0604020202020204" pitchFamily="34" charset="0"/>
              <a:cs typeface="Arial" panose="020B0604020202020204" pitchFamily="34" charset="0"/>
            </a:endParaRPr>
          </a:p>
          <a:p>
            <a:r>
              <a:rPr lang="lt-LT" sz="2600" dirty="0" smtClean="0">
                <a:solidFill>
                  <a:schemeClr val="tx1"/>
                </a:solidFill>
                <a:latin typeface="Arial" panose="020B0604020202020204" pitchFamily="34" charset="0"/>
                <a:cs typeface="Arial" panose="020B0604020202020204" pitchFamily="34" charset="0"/>
              </a:rPr>
              <a:t> </a:t>
            </a:r>
            <a:r>
              <a:rPr lang="lt-LT" sz="2600" dirty="0">
                <a:solidFill>
                  <a:schemeClr val="tx1"/>
                </a:solidFill>
                <a:latin typeface="Arial" panose="020B0604020202020204" pitchFamily="34" charset="0"/>
                <a:cs typeface="Arial" panose="020B0604020202020204" pitchFamily="34" charset="0"/>
              </a:rPr>
              <a:t>1) ankstyvoji prevencija; </a:t>
            </a:r>
            <a:endParaRPr lang="en-US" sz="2600" dirty="0" smtClean="0">
              <a:solidFill>
                <a:schemeClr val="tx1"/>
              </a:solidFill>
              <a:latin typeface="Arial" panose="020B0604020202020204" pitchFamily="34" charset="0"/>
              <a:cs typeface="Arial" panose="020B0604020202020204" pitchFamily="34" charset="0"/>
            </a:endParaRPr>
          </a:p>
          <a:p>
            <a:r>
              <a:rPr lang="lt-LT" sz="2600" dirty="0" smtClean="0">
                <a:solidFill>
                  <a:schemeClr val="tx1"/>
                </a:solidFill>
                <a:latin typeface="Arial" panose="020B0604020202020204" pitchFamily="34" charset="0"/>
                <a:cs typeface="Arial" panose="020B0604020202020204" pitchFamily="34" charset="0"/>
              </a:rPr>
              <a:t>2</a:t>
            </a:r>
            <a:r>
              <a:rPr lang="lt-LT" sz="2600" dirty="0">
                <a:solidFill>
                  <a:schemeClr val="tx1"/>
                </a:solidFill>
                <a:latin typeface="Arial" panose="020B0604020202020204" pitchFamily="34" charset="0"/>
                <a:cs typeface="Arial" panose="020B0604020202020204" pitchFamily="34" charset="0"/>
              </a:rPr>
              <a:t>) aktyvi intervencija</a:t>
            </a:r>
            <a:r>
              <a:rPr lang="lt-LT" sz="2600" dirty="0" smtClean="0">
                <a:solidFill>
                  <a:schemeClr val="tx1"/>
                </a:solidFill>
                <a:latin typeface="Arial" panose="020B0604020202020204" pitchFamily="34" charset="0"/>
                <a:cs typeface="Arial" panose="020B0604020202020204" pitchFamily="34" charset="0"/>
              </a:rPr>
              <a:t>;</a:t>
            </a:r>
            <a:endParaRPr lang="en-US" sz="2600" dirty="0" smtClean="0">
              <a:solidFill>
                <a:schemeClr val="tx1"/>
              </a:solidFill>
              <a:latin typeface="Arial" panose="020B0604020202020204" pitchFamily="34" charset="0"/>
              <a:cs typeface="Arial" panose="020B0604020202020204" pitchFamily="34" charset="0"/>
            </a:endParaRPr>
          </a:p>
          <a:p>
            <a:r>
              <a:rPr lang="lt-LT" sz="2600" dirty="0" smtClean="0">
                <a:solidFill>
                  <a:schemeClr val="tx1"/>
                </a:solidFill>
                <a:latin typeface="Arial" panose="020B0604020202020204" pitchFamily="34" charset="0"/>
                <a:cs typeface="Arial" panose="020B0604020202020204" pitchFamily="34" charset="0"/>
              </a:rPr>
              <a:t> </a:t>
            </a:r>
            <a:r>
              <a:rPr lang="lt-LT" sz="2600" dirty="0">
                <a:solidFill>
                  <a:schemeClr val="tx1"/>
                </a:solidFill>
                <a:latin typeface="Arial" panose="020B0604020202020204" pitchFamily="34" charset="0"/>
                <a:cs typeface="Arial" panose="020B0604020202020204" pitchFamily="34" charset="0"/>
              </a:rPr>
              <a:t>3) vaiko globa šeimoje; </a:t>
            </a:r>
            <a:endParaRPr lang="en-US" sz="2600" dirty="0" smtClean="0">
              <a:solidFill>
                <a:schemeClr val="tx1"/>
              </a:solidFill>
              <a:latin typeface="Arial" panose="020B0604020202020204" pitchFamily="34" charset="0"/>
              <a:cs typeface="Arial" panose="020B0604020202020204" pitchFamily="34" charset="0"/>
            </a:endParaRPr>
          </a:p>
          <a:p>
            <a:r>
              <a:rPr lang="lt-LT" sz="2600" dirty="0" smtClean="0">
                <a:solidFill>
                  <a:schemeClr val="tx1"/>
                </a:solidFill>
                <a:latin typeface="Arial" panose="020B0604020202020204" pitchFamily="34" charset="0"/>
                <a:cs typeface="Arial" panose="020B0604020202020204" pitchFamily="34" charset="0"/>
              </a:rPr>
              <a:t>4</a:t>
            </a:r>
            <a:r>
              <a:rPr lang="lt-LT" sz="2600" dirty="0">
                <a:solidFill>
                  <a:schemeClr val="tx1"/>
                </a:solidFill>
                <a:latin typeface="Arial" panose="020B0604020202020204" pitchFamily="34" charset="0"/>
                <a:cs typeface="Arial" panose="020B0604020202020204" pitchFamily="34" charset="0"/>
              </a:rPr>
              <a:t>) vaiko globa bendruomeniniuose globos namuose; </a:t>
            </a:r>
            <a:endParaRPr lang="en-US" sz="2600" dirty="0" smtClean="0">
              <a:solidFill>
                <a:schemeClr val="tx1"/>
              </a:solidFill>
              <a:latin typeface="Arial" panose="020B0604020202020204" pitchFamily="34" charset="0"/>
              <a:cs typeface="Arial" panose="020B0604020202020204" pitchFamily="34" charset="0"/>
            </a:endParaRPr>
          </a:p>
          <a:p>
            <a:r>
              <a:rPr lang="lt-LT" sz="2600" dirty="0" smtClean="0">
                <a:solidFill>
                  <a:schemeClr val="tx1"/>
                </a:solidFill>
                <a:latin typeface="Arial" panose="020B0604020202020204" pitchFamily="34" charset="0"/>
                <a:cs typeface="Arial" panose="020B0604020202020204" pitchFamily="34" charset="0"/>
              </a:rPr>
              <a:t>5</a:t>
            </a:r>
            <a:r>
              <a:rPr lang="lt-LT" sz="2600" dirty="0">
                <a:solidFill>
                  <a:schemeClr val="tx1"/>
                </a:solidFill>
                <a:latin typeface="Arial" panose="020B0604020202020204" pitchFamily="34" charset="0"/>
                <a:cs typeface="Arial" panose="020B0604020202020204" pitchFamily="34" charset="0"/>
              </a:rPr>
              <a:t>) palydimoji pagalba jauniems rūpintiniams pereinant į savarankišką gyvenimą.</a:t>
            </a:r>
          </a:p>
          <a:p>
            <a:endParaRPr lang="lt-LT" sz="24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srcRect/>
          <a:stretch>
            <a:fillRect/>
          </a:stretch>
        </p:blipFill>
        <p:spPr bwMode="auto">
          <a:xfrm>
            <a:off x="10713192" y="43393"/>
            <a:ext cx="1437217" cy="1081617"/>
          </a:xfrm>
          <a:prstGeom prst="rect">
            <a:avLst/>
          </a:prstGeom>
          <a:noFill/>
          <a:ln w="9525">
            <a:noFill/>
            <a:miter lim="800000"/>
            <a:headEnd/>
            <a:tailEnd/>
          </a:ln>
        </p:spPr>
      </p:pic>
    </p:spTree>
    <p:extLst>
      <p:ext uri="{BB962C8B-B14F-4D97-AF65-F5344CB8AC3E}">
        <p14:creationId xmlns:p14="http://schemas.microsoft.com/office/powerpoint/2010/main" val="11996679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9"/>
            <a:ext cx="8607380" cy="1143000"/>
          </a:xfrm>
        </p:spPr>
        <p:txBody>
          <a:bodyPr>
            <a:normAutofit fontScale="90000"/>
          </a:bodyPr>
          <a:lstStyle/>
          <a:p>
            <a:pPr algn="l"/>
            <a:r>
              <a:rPr lang="en-US" sz="3100" b="1" dirty="0" err="1" smtClean="0">
                <a:solidFill>
                  <a:schemeClr val="accent1">
                    <a:lumMod val="75000"/>
                  </a:schemeClr>
                </a:solidFill>
                <a:latin typeface="Arial" panose="020B0604020202020204" pitchFamily="34" charset="0"/>
                <a:cs typeface="Arial" panose="020B0604020202020204" pitchFamily="34" charset="0"/>
              </a:rPr>
              <a:t>Įsi­ga­lio­jus</a:t>
            </a:r>
            <a:r>
              <a:rPr lang="en-US" sz="3100" b="1" dirty="0" smtClean="0">
                <a:solidFill>
                  <a:schemeClr val="accent1">
                    <a:lumMod val="75000"/>
                  </a:schemeClr>
                </a:solidFill>
                <a:latin typeface="Arial" panose="020B0604020202020204" pitchFamily="34" charset="0"/>
                <a:cs typeface="Arial" panose="020B0604020202020204" pitchFamily="34" charset="0"/>
              </a:rPr>
              <a:t> </a:t>
            </a:r>
            <a:r>
              <a:rPr lang="en-US" sz="3100" b="1" dirty="0" err="1">
                <a:solidFill>
                  <a:schemeClr val="accent1">
                    <a:lumMod val="75000"/>
                  </a:schemeClr>
                </a:solidFill>
                <a:latin typeface="Arial" panose="020B0604020202020204" pitchFamily="34" charset="0"/>
                <a:cs typeface="Arial" panose="020B0604020202020204" pitchFamily="34" charset="0"/>
              </a:rPr>
              <a:t>įstatym</a:t>
            </a:r>
            <a:r>
              <a:rPr lang="lt-LT" sz="3100" b="1" dirty="0">
                <a:solidFill>
                  <a:schemeClr val="accent1">
                    <a:lumMod val="75000"/>
                  </a:schemeClr>
                </a:solidFill>
                <a:latin typeface="Arial" panose="020B0604020202020204" pitchFamily="34" charset="0"/>
                <a:cs typeface="Arial" panose="020B0604020202020204" pitchFamily="34" charset="0"/>
              </a:rPr>
              <a:t>ų pakeitimams</a:t>
            </a:r>
            <a:r>
              <a:rPr lang="en-US" sz="3100" b="1" dirty="0">
                <a:solidFill>
                  <a:schemeClr val="accent1">
                    <a:lumMod val="75000"/>
                  </a:schemeClr>
                </a:solidFill>
                <a:latin typeface="Arial" panose="020B0604020202020204" pitchFamily="34" charset="0"/>
                <a:cs typeface="Arial" panose="020B0604020202020204" pitchFamily="34" charset="0"/>
              </a:rPr>
              <a:t> </a:t>
            </a:r>
            <a:r>
              <a:rPr lang="en-US" sz="3100" b="1" dirty="0" err="1">
                <a:solidFill>
                  <a:schemeClr val="accent1">
                    <a:lumMod val="75000"/>
                  </a:schemeClr>
                </a:solidFill>
                <a:latin typeface="Arial" panose="020B0604020202020204" pitchFamily="34" charset="0"/>
                <a:cs typeface="Arial" panose="020B0604020202020204" pitchFamily="34" charset="0"/>
              </a:rPr>
              <a:t>sa­vi­val­dy­bės</a:t>
            </a:r>
            <a:r>
              <a:rPr lang="en-US" sz="3100" b="1" dirty="0">
                <a:solidFill>
                  <a:schemeClr val="accent1">
                    <a:lumMod val="75000"/>
                  </a:schemeClr>
                </a:solidFill>
                <a:latin typeface="Arial" panose="020B0604020202020204" pitchFamily="34" charset="0"/>
                <a:cs typeface="Arial" panose="020B0604020202020204" pitchFamily="34" charset="0"/>
              </a:rPr>
              <a:t> </a:t>
            </a:r>
            <a:r>
              <a:rPr lang="en-US" sz="3100" b="1" dirty="0" smtClean="0">
                <a:solidFill>
                  <a:schemeClr val="accent1">
                    <a:lumMod val="75000"/>
                  </a:schemeClr>
                </a:solidFill>
                <a:latin typeface="Arial" panose="020B0604020202020204" pitchFamily="34" charset="0"/>
                <a:cs typeface="Arial" panose="020B0604020202020204" pitchFamily="34" charset="0"/>
              </a:rPr>
              <a:t/>
            </a:r>
            <a:br>
              <a:rPr lang="en-US" sz="3100" b="1" dirty="0" smtClean="0">
                <a:solidFill>
                  <a:schemeClr val="accent1">
                    <a:lumMod val="75000"/>
                  </a:schemeClr>
                </a:solidFill>
                <a:latin typeface="Arial" panose="020B0604020202020204" pitchFamily="34" charset="0"/>
                <a:cs typeface="Arial" panose="020B0604020202020204" pitchFamily="34" charset="0"/>
              </a:rPr>
            </a:br>
            <a:r>
              <a:rPr lang="en-US" sz="3100" b="1" dirty="0" err="1" smtClean="0">
                <a:solidFill>
                  <a:schemeClr val="accent1">
                    <a:lumMod val="75000"/>
                  </a:schemeClr>
                </a:solidFill>
                <a:latin typeface="Arial" panose="020B0604020202020204" pitchFamily="34" charset="0"/>
                <a:cs typeface="Arial" panose="020B0604020202020204" pitchFamily="34" charset="0"/>
              </a:rPr>
              <a:t>pri­vers­tos</a:t>
            </a:r>
            <a:r>
              <a:rPr lang="en-US" sz="3100" b="1" dirty="0" smtClean="0">
                <a:solidFill>
                  <a:schemeClr val="accent1">
                    <a:lumMod val="75000"/>
                  </a:schemeClr>
                </a:solidFill>
                <a:latin typeface="Arial" panose="020B0604020202020204" pitchFamily="34" charset="0"/>
                <a:cs typeface="Arial" panose="020B0604020202020204" pitchFamily="34" charset="0"/>
              </a:rPr>
              <a:t> </a:t>
            </a:r>
            <a:r>
              <a:rPr lang="en-US" sz="3100" b="1" dirty="0" err="1">
                <a:solidFill>
                  <a:schemeClr val="accent1">
                    <a:lumMod val="75000"/>
                  </a:schemeClr>
                </a:solidFill>
                <a:latin typeface="Arial" panose="020B0604020202020204" pitchFamily="34" charset="0"/>
                <a:cs typeface="Arial" panose="020B0604020202020204" pitchFamily="34" charset="0"/>
              </a:rPr>
              <a:t>ieš­ko­ti</a:t>
            </a:r>
            <a:r>
              <a:rPr lang="en-US" sz="3100" b="1" dirty="0">
                <a:solidFill>
                  <a:schemeClr val="accent1">
                    <a:lumMod val="75000"/>
                  </a:schemeClr>
                </a:solidFill>
                <a:latin typeface="Arial" panose="020B0604020202020204" pitchFamily="34" charset="0"/>
                <a:cs typeface="Arial" panose="020B0604020202020204" pitchFamily="34" charset="0"/>
              </a:rPr>
              <a:t> </a:t>
            </a:r>
            <a:r>
              <a:rPr lang="en-US" sz="3100" b="1" dirty="0" err="1">
                <a:solidFill>
                  <a:schemeClr val="accent1">
                    <a:lumMod val="75000"/>
                  </a:schemeClr>
                </a:solidFill>
                <a:latin typeface="Arial" panose="020B0604020202020204" pitchFamily="34" charset="0"/>
                <a:cs typeface="Arial" panose="020B0604020202020204" pitchFamily="34" charset="0"/>
              </a:rPr>
              <a:t>iš­ei­ties</a:t>
            </a:r>
            <a:r>
              <a:rPr lang="en-US" sz="3100" b="1" dirty="0">
                <a:solidFill>
                  <a:schemeClr val="accent1">
                    <a:lumMod val="75000"/>
                  </a:schemeClr>
                </a:solidFill>
                <a:latin typeface="Arial" panose="020B0604020202020204" pitchFamily="34" charset="0"/>
                <a:cs typeface="Arial" panose="020B0604020202020204" pitchFamily="34" charset="0"/>
              </a:rPr>
              <a:t> </a:t>
            </a:r>
            <a:r>
              <a:rPr lang="en-US" sz="3100" b="1" dirty="0" err="1">
                <a:solidFill>
                  <a:schemeClr val="accent1">
                    <a:lumMod val="75000"/>
                  </a:schemeClr>
                </a:solidFill>
                <a:latin typeface="Arial" panose="020B0604020202020204" pitchFamily="34" charset="0"/>
                <a:cs typeface="Arial" panose="020B0604020202020204" pitchFamily="34" charset="0"/>
              </a:rPr>
              <a:t>iš</a:t>
            </a:r>
            <a:r>
              <a:rPr lang="en-US" sz="3100" b="1" dirty="0">
                <a:solidFill>
                  <a:schemeClr val="accent1">
                    <a:lumMod val="75000"/>
                  </a:schemeClr>
                </a:solidFill>
                <a:latin typeface="Arial" panose="020B0604020202020204" pitchFamily="34" charset="0"/>
                <a:cs typeface="Arial" panose="020B0604020202020204" pitchFamily="34" charset="0"/>
              </a:rPr>
              <a:t> </a:t>
            </a:r>
            <a:r>
              <a:rPr lang="en-US" sz="3100" b="1" dirty="0" err="1" smtClean="0">
                <a:solidFill>
                  <a:schemeClr val="accent1">
                    <a:lumMod val="75000"/>
                  </a:schemeClr>
                </a:solidFill>
                <a:latin typeface="Arial" panose="020B0604020202020204" pitchFamily="34" charset="0"/>
                <a:cs typeface="Arial" panose="020B0604020202020204" pitchFamily="34" charset="0"/>
              </a:rPr>
              <a:t>pa­dė­ties</a:t>
            </a:r>
            <a:r>
              <a:rPr lang="lt-LT" sz="3200" b="1" dirty="0" smtClean="0">
                <a:solidFill>
                  <a:schemeClr val="accent1">
                    <a:lumMod val="75000"/>
                  </a:schemeClr>
                </a:solidFill>
                <a:latin typeface="Arial" panose="020B0604020202020204" pitchFamily="34" charset="0"/>
                <a:cs typeface="Arial" panose="020B0604020202020204" pitchFamily="34" charset="0"/>
              </a:rPr>
              <a:t/>
            </a:r>
            <a:br>
              <a:rPr lang="lt-LT" sz="3200" b="1" dirty="0" smtClean="0">
                <a:solidFill>
                  <a:schemeClr val="accent1">
                    <a:lumMod val="75000"/>
                  </a:schemeClr>
                </a:solidFill>
                <a:latin typeface="Arial" panose="020B0604020202020204" pitchFamily="34" charset="0"/>
                <a:cs typeface="Arial" panose="020B0604020202020204" pitchFamily="34" charset="0"/>
              </a:rPr>
            </a:br>
            <a:r>
              <a:rPr lang="lt-LT" sz="3200" b="1" dirty="0">
                <a:solidFill>
                  <a:schemeClr val="accent1">
                    <a:lumMod val="75000"/>
                  </a:schemeClr>
                </a:solidFill>
                <a:latin typeface="Arial" panose="020B0604020202020204" pitchFamily="34" charset="0"/>
                <a:cs typeface="Arial" panose="020B0604020202020204" pitchFamily="34" charset="0"/>
              </a:rPr>
              <a:t/>
            </a:r>
            <a:br>
              <a:rPr lang="lt-LT" sz="3200" b="1" dirty="0">
                <a:solidFill>
                  <a:schemeClr val="accent1">
                    <a:lumMod val="75000"/>
                  </a:schemeClr>
                </a:solidFill>
                <a:latin typeface="Arial" panose="020B0604020202020204" pitchFamily="34" charset="0"/>
                <a:cs typeface="Arial" panose="020B0604020202020204" pitchFamily="34" charset="0"/>
              </a:rPr>
            </a:br>
            <a:r>
              <a:rPr lang="en-US" sz="3200" b="1" dirty="0">
                <a:solidFill>
                  <a:schemeClr val="accent1">
                    <a:lumMod val="75000"/>
                  </a:schemeClr>
                </a:solidFill>
                <a:latin typeface="Arial" panose="020B0604020202020204" pitchFamily="34" charset="0"/>
                <a:cs typeface="Arial" panose="020B0604020202020204" pitchFamily="34" charset="0"/>
              </a:rPr>
              <a:t/>
            </a:r>
            <a:br>
              <a:rPr lang="en-US" sz="3200" b="1" dirty="0">
                <a:solidFill>
                  <a:schemeClr val="accent1">
                    <a:lumMod val="75000"/>
                  </a:schemeClr>
                </a:solidFill>
                <a:latin typeface="Arial" panose="020B0604020202020204" pitchFamily="34" charset="0"/>
                <a:cs typeface="Arial" panose="020B0604020202020204" pitchFamily="34" charset="0"/>
              </a:rPr>
            </a:br>
            <a:endParaRPr lang="lt-LT" altLang="ko-KR" sz="3200" b="1" spc="300" dirty="0">
              <a:solidFill>
                <a:schemeClr val="accent1">
                  <a:lumMod val="75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04800" y="1585065"/>
            <a:ext cx="9252787" cy="4861975"/>
          </a:xfrm>
        </p:spPr>
        <p:txBody>
          <a:bodyPr>
            <a:noAutofit/>
          </a:bodyPr>
          <a:lstStyle/>
          <a:p>
            <a:pPr>
              <a:lnSpc>
                <a:spcPct val="120000"/>
              </a:lnSpc>
            </a:pPr>
            <a:r>
              <a:rPr lang="en-US" sz="2000" dirty="0" smtClean="0">
                <a:solidFill>
                  <a:schemeClr val="tx1"/>
                </a:solidFill>
                <a:latin typeface="Arial" panose="020B0604020202020204" pitchFamily="34" charset="0"/>
                <a:cs typeface="Arial" panose="020B0604020202020204" pitchFamily="34" charset="0"/>
              </a:rPr>
              <a:t>Tai </a:t>
            </a:r>
            <a:r>
              <a:rPr lang="en-US" sz="2000" dirty="0" err="1">
                <a:solidFill>
                  <a:schemeClr val="tx1"/>
                </a:solidFill>
                <a:latin typeface="Arial" panose="020B0604020202020204" pitchFamily="34" charset="0"/>
                <a:cs typeface="Arial" panose="020B0604020202020204" pitchFamily="34" charset="0"/>
              </a:rPr>
              <a:t>reiškia</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kad</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savivaldybės</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privalo</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kurti</a:t>
            </a:r>
            <a:r>
              <a:rPr lang="en-US" sz="2000" dirty="0">
                <a:solidFill>
                  <a:schemeClr val="tx1"/>
                </a:solidFill>
                <a:latin typeface="Arial" panose="020B0604020202020204" pitchFamily="34" charset="0"/>
                <a:cs typeface="Arial" panose="020B0604020202020204" pitchFamily="34" charset="0"/>
              </a:rPr>
              <a:t> </a:t>
            </a:r>
            <a:r>
              <a:rPr lang="en-US" sz="2000" dirty="0" smtClean="0">
                <a:solidFill>
                  <a:schemeClr val="tx1"/>
                </a:solidFill>
                <a:latin typeface="Arial" panose="020B0604020202020204" pitchFamily="34" charset="0"/>
                <a:cs typeface="Arial" panose="020B0604020202020204" pitchFamily="34" charset="0"/>
              </a:rPr>
              <a:t>(</a:t>
            </a:r>
            <a:r>
              <a:rPr lang="en-US" sz="2000" dirty="0" err="1">
                <a:solidFill>
                  <a:schemeClr val="tx1"/>
                </a:solidFill>
                <a:latin typeface="Arial" panose="020B0604020202020204" pitchFamily="34" charset="0"/>
                <a:cs typeface="Arial" panose="020B0604020202020204" pitchFamily="34" charset="0"/>
              </a:rPr>
              <a:t>plėtoti</a:t>
            </a:r>
            <a:r>
              <a:rPr lang="en-US" sz="2000" dirty="0" smtClean="0">
                <a:solidFill>
                  <a:schemeClr val="tx1"/>
                </a:solidFill>
                <a:latin typeface="Arial" panose="020B0604020202020204" pitchFamily="34" charset="0"/>
                <a:cs typeface="Arial" panose="020B0604020202020204" pitchFamily="34" charset="0"/>
              </a:rPr>
              <a:t>)</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paramos</a:t>
            </a:r>
            <a:r>
              <a:rPr lang="en-US" sz="2000" dirty="0" smtClean="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paslaugų</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ir</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pagalbos</a:t>
            </a:r>
            <a:r>
              <a:rPr lang="en-US" sz="2000" dirty="0">
                <a:solidFill>
                  <a:schemeClr val="tx1"/>
                </a:solidFill>
                <a:latin typeface="Arial" panose="020B0604020202020204" pitchFamily="34" charset="0"/>
                <a:cs typeface="Arial" panose="020B0604020202020204" pitchFamily="34" charset="0"/>
              </a:rPr>
              <a:t> </a:t>
            </a:r>
            <a:r>
              <a:rPr lang="en-US" sz="2000" dirty="0" err="1" smtClean="0">
                <a:solidFill>
                  <a:schemeClr val="tx1"/>
                </a:solidFill>
                <a:latin typeface="Arial" panose="020B0604020202020204" pitchFamily="34" charset="0"/>
                <a:cs typeface="Arial" panose="020B0604020202020204" pitchFamily="34" charset="0"/>
              </a:rPr>
              <a:t>šeimai</a:t>
            </a:r>
            <a:r>
              <a:rPr lang="en-US" sz="2000" dirty="0" smtClean="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ir</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vaikui</a:t>
            </a:r>
            <a:r>
              <a:rPr lang="en-US" sz="2000" dirty="0">
                <a:solidFill>
                  <a:schemeClr val="tx1"/>
                </a:solidFill>
                <a:latin typeface="Arial" panose="020B0604020202020204" pitchFamily="34" charset="0"/>
                <a:cs typeface="Arial" panose="020B0604020202020204" pitchFamily="34" charset="0"/>
              </a:rPr>
              <a:t> </a:t>
            </a:r>
            <a:r>
              <a:rPr lang="en-US" sz="2000" b="1" dirty="0" err="1">
                <a:solidFill>
                  <a:schemeClr val="tx1"/>
                </a:solidFill>
                <a:latin typeface="Arial" panose="020B0604020202020204" pitchFamily="34" charset="0"/>
                <a:cs typeface="Arial" panose="020B0604020202020204" pitchFamily="34" charset="0"/>
              </a:rPr>
              <a:t>sistemą</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kuri</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atitiktų</a:t>
            </a:r>
            <a:r>
              <a:rPr lang="en-US" sz="2000" dirty="0">
                <a:solidFill>
                  <a:schemeClr val="tx1"/>
                </a:solidFill>
                <a:latin typeface="Arial" panose="020B0604020202020204" pitchFamily="34" charset="0"/>
                <a:cs typeface="Arial" panose="020B0604020202020204" pitchFamily="34" charset="0"/>
              </a:rPr>
              <a:t> </a:t>
            </a:r>
            <a:r>
              <a:rPr lang="en-US" sz="2000" b="1" dirty="0" err="1">
                <a:solidFill>
                  <a:schemeClr val="tx1"/>
                </a:solidFill>
                <a:latin typeface="Arial" panose="020B0604020202020204" pitchFamily="34" charset="0"/>
                <a:cs typeface="Arial" panose="020B0604020202020204" pitchFamily="34" charset="0"/>
              </a:rPr>
              <a:t>individualius</a:t>
            </a:r>
            <a:r>
              <a:rPr lang="en-US" sz="2000" b="1" dirty="0">
                <a:solidFill>
                  <a:schemeClr val="tx1"/>
                </a:solidFill>
                <a:latin typeface="Arial" panose="020B0604020202020204" pitchFamily="34" charset="0"/>
                <a:cs typeface="Arial" panose="020B0604020202020204" pitchFamily="34" charset="0"/>
              </a:rPr>
              <a:t> </a:t>
            </a:r>
            <a:r>
              <a:rPr lang="en-US" sz="2000" b="1" dirty="0" err="1">
                <a:solidFill>
                  <a:schemeClr val="tx1"/>
                </a:solidFill>
                <a:latin typeface="Arial" panose="020B0604020202020204" pitchFamily="34" charset="0"/>
                <a:cs typeface="Arial" panose="020B0604020202020204" pitchFamily="34" charset="0"/>
              </a:rPr>
              <a:t>poreikius</a:t>
            </a:r>
            <a:r>
              <a:rPr lang="en-US" sz="2000" b="1"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veiksmingą</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visapusį</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palaikymą</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tais</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atvejais</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kai</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vaikui</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ir</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šeimai</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jo</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reikia</a:t>
            </a:r>
            <a:r>
              <a:rPr lang="en-US" sz="2000" dirty="0">
                <a:solidFill>
                  <a:schemeClr val="tx1"/>
                </a:solidFill>
                <a:latin typeface="Arial" panose="020B0604020202020204" pitchFamily="34" charset="0"/>
                <a:cs typeface="Arial" panose="020B0604020202020204" pitchFamily="34" charset="0"/>
              </a:rPr>
              <a:t> - </a:t>
            </a:r>
            <a:r>
              <a:rPr lang="en-US" sz="2000" dirty="0" err="1">
                <a:solidFill>
                  <a:schemeClr val="tx1"/>
                </a:solidFill>
                <a:latin typeface="Arial" panose="020B0604020202020204" pitchFamily="34" charset="0"/>
                <a:cs typeface="Arial" panose="020B0604020202020204" pitchFamily="34" charset="0"/>
              </a:rPr>
              <a:t>ištikus</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krizinei</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situacijai</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ar</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susidūrus</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su</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rizikos</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faktoriais</a:t>
            </a:r>
            <a:r>
              <a:rPr lang="en-US" sz="2000" dirty="0">
                <a:solidFill>
                  <a:schemeClr val="tx1"/>
                </a:solidFill>
                <a:latin typeface="Arial" panose="020B0604020202020204" pitchFamily="34" charset="0"/>
                <a:cs typeface="Arial" panose="020B0604020202020204" pitchFamily="34" charset="0"/>
              </a:rPr>
              <a:t>. </a:t>
            </a:r>
            <a:endParaRPr lang="en-US" sz="2000" dirty="0" smtClean="0">
              <a:solidFill>
                <a:schemeClr val="tx1"/>
              </a:solidFill>
              <a:latin typeface="Arial" panose="020B0604020202020204" pitchFamily="34" charset="0"/>
              <a:cs typeface="Arial" panose="020B0604020202020204" pitchFamily="34" charset="0"/>
            </a:endParaRPr>
          </a:p>
          <a:p>
            <a:pPr>
              <a:lnSpc>
                <a:spcPct val="120000"/>
              </a:lnSpc>
            </a:pPr>
            <a:r>
              <a:rPr lang="en-US" sz="2000" dirty="0" smtClean="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L</a:t>
            </a:r>
            <a:r>
              <a:rPr lang="en-US" sz="2000" dirty="0" err="1" smtClean="0">
                <a:solidFill>
                  <a:schemeClr val="tx1"/>
                </a:solidFill>
                <a:latin typeface="Arial" panose="020B0604020202020204" pitchFamily="34" charset="0"/>
                <a:cs typeface="Arial" panose="020B0604020202020204" pitchFamily="34" charset="0"/>
              </a:rPr>
              <a:t>abai</a:t>
            </a:r>
            <a:r>
              <a:rPr lang="en-US" sz="2000" dirty="0" smtClean="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svarbu</a:t>
            </a:r>
            <a:r>
              <a:rPr lang="en-US" sz="2000" dirty="0" smtClean="0">
                <a:solidFill>
                  <a:schemeClr val="tx1"/>
                </a:solidFill>
                <a:latin typeface="Arial" panose="020B0604020202020204" pitchFamily="34" charset="0"/>
                <a:cs typeface="Arial" panose="020B0604020202020204" pitchFamily="34" charset="0"/>
              </a:rPr>
              <a:t>, </a:t>
            </a:r>
            <a:r>
              <a:rPr lang="en-US" sz="2000" dirty="0" err="1" smtClean="0">
                <a:solidFill>
                  <a:schemeClr val="tx1"/>
                </a:solidFill>
                <a:latin typeface="Arial" panose="020B0604020202020204" pitchFamily="34" charset="0"/>
                <a:cs typeface="Arial" panose="020B0604020202020204" pitchFamily="34" charset="0"/>
              </a:rPr>
              <a:t>sutelkti</a:t>
            </a:r>
            <a:r>
              <a:rPr lang="en-US" sz="2000" dirty="0" smtClean="0">
                <a:solidFill>
                  <a:schemeClr val="tx1"/>
                </a:solidFill>
                <a:latin typeface="Arial" panose="020B0604020202020204" pitchFamily="34" charset="0"/>
                <a:cs typeface="Arial" panose="020B0604020202020204" pitchFamily="34" charset="0"/>
              </a:rPr>
              <a:t> </a:t>
            </a:r>
            <a:r>
              <a:rPr lang="en-US" sz="2000" dirty="0">
                <a:solidFill>
                  <a:schemeClr val="tx1"/>
                </a:solidFill>
                <a:latin typeface="Arial" panose="020B0604020202020204" pitchFamily="34" charset="0"/>
                <a:cs typeface="Arial" panose="020B0604020202020204" pitchFamily="34" charset="0"/>
              </a:rPr>
              <a:t>į </a:t>
            </a:r>
            <a:r>
              <a:rPr lang="en-US" sz="2000" b="1" dirty="0" err="1">
                <a:solidFill>
                  <a:schemeClr val="tx1"/>
                </a:solidFill>
                <a:latin typeface="Arial" panose="020B0604020202020204" pitchFamily="34" charset="0"/>
                <a:cs typeface="Arial" panose="020B0604020202020204" pitchFamily="34" charset="0"/>
              </a:rPr>
              <a:t>prevenciją</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ir</a:t>
            </a:r>
            <a:r>
              <a:rPr lang="en-US" sz="2000" dirty="0">
                <a:solidFill>
                  <a:schemeClr val="tx1"/>
                </a:solidFill>
                <a:latin typeface="Arial" panose="020B0604020202020204" pitchFamily="34" charset="0"/>
                <a:cs typeface="Arial" panose="020B0604020202020204" pitchFamily="34" charset="0"/>
              </a:rPr>
              <a:t> </a:t>
            </a:r>
            <a:r>
              <a:rPr lang="en-US" sz="2000" b="1" dirty="0" err="1">
                <a:solidFill>
                  <a:schemeClr val="tx1"/>
                </a:solidFill>
                <a:latin typeface="Arial" panose="020B0604020202020204" pitchFamily="34" charset="0"/>
                <a:cs typeface="Arial" panose="020B0604020202020204" pitchFamily="34" charset="0"/>
              </a:rPr>
              <a:t>ankstyvąją</a:t>
            </a:r>
            <a:r>
              <a:rPr lang="en-US" sz="2000" b="1" dirty="0">
                <a:solidFill>
                  <a:schemeClr val="tx1"/>
                </a:solidFill>
                <a:latin typeface="Arial" panose="020B0604020202020204" pitchFamily="34" charset="0"/>
                <a:cs typeface="Arial" panose="020B0604020202020204" pitchFamily="34" charset="0"/>
              </a:rPr>
              <a:t> </a:t>
            </a:r>
            <a:r>
              <a:rPr lang="en-US" sz="2000" b="1" dirty="0" err="1">
                <a:solidFill>
                  <a:schemeClr val="tx1"/>
                </a:solidFill>
                <a:latin typeface="Arial" panose="020B0604020202020204" pitchFamily="34" charset="0"/>
                <a:cs typeface="Arial" panose="020B0604020202020204" pitchFamily="34" charset="0"/>
              </a:rPr>
              <a:t>intervenciją</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kai</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užkertamas</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kelias</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vaiko</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išėmimui</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iš</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šeimos</a:t>
            </a:r>
            <a:r>
              <a:rPr lang="en-US" sz="2000" dirty="0">
                <a:solidFill>
                  <a:schemeClr val="tx1"/>
                </a:solidFill>
                <a:latin typeface="Arial" panose="020B0604020202020204" pitchFamily="34" charset="0"/>
                <a:cs typeface="Arial" panose="020B0604020202020204" pitchFamily="34" charset="0"/>
              </a:rPr>
              <a:t>, o </a:t>
            </a:r>
            <a:r>
              <a:rPr lang="en-US" sz="2000" dirty="0" err="1">
                <a:solidFill>
                  <a:schemeClr val="tx1"/>
                </a:solidFill>
                <a:latin typeface="Arial" panose="020B0604020202020204" pitchFamily="34" charset="0"/>
                <a:cs typeface="Arial" panose="020B0604020202020204" pitchFamily="34" charset="0"/>
              </a:rPr>
              <a:t>šeima</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gauna</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reikalingą</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pagalbą</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ir</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paslaugas</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toliau</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augindama</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vaiką</a:t>
            </a:r>
            <a:r>
              <a:rPr lang="en-US" sz="2000" dirty="0">
                <a:solidFill>
                  <a:schemeClr val="tx1"/>
                </a:solidFill>
                <a:latin typeface="Arial" panose="020B0604020202020204" pitchFamily="34" charset="0"/>
                <a:cs typeface="Arial" panose="020B0604020202020204" pitchFamily="34" charset="0"/>
              </a:rPr>
              <a:t>. </a:t>
            </a:r>
            <a:endParaRPr lang="en-US" sz="2000" dirty="0" smtClean="0">
              <a:solidFill>
                <a:schemeClr val="tx1"/>
              </a:solidFill>
              <a:latin typeface="Arial" panose="020B0604020202020204" pitchFamily="34" charset="0"/>
              <a:cs typeface="Arial" panose="020B0604020202020204" pitchFamily="34" charset="0"/>
            </a:endParaRPr>
          </a:p>
          <a:p>
            <a:pPr>
              <a:lnSpc>
                <a:spcPct val="120000"/>
              </a:lnSpc>
            </a:pPr>
            <a:r>
              <a:rPr lang="en-US" sz="2000" dirty="0" err="1" smtClean="0">
                <a:solidFill>
                  <a:schemeClr val="tx1"/>
                </a:solidFill>
                <a:latin typeface="Arial" panose="020B0604020202020204" pitchFamily="34" charset="0"/>
                <a:cs typeface="Arial" panose="020B0604020202020204" pitchFamily="34" charset="0"/>
              </a:rPr>
              <a:t>Todėl</a:t>
            </a:r>
            <a:r>
              <a:rPr lang="en-US" sz="2000" dirty="0" smtClean="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pertvarkos</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procese</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savivaldybės</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pirmiausia</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turi</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išsamiai</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įvertinti</a:t>
            </a:r>
            <a:r>
              <a:rPr lang="en-US" sz="2000" dirty="0">
                <a:solidFill>
                  <a:schemeClr val="tx1"/>
                </a:solidFill>
                <a:latin typeface="Arial" panose="020B0604020202020204" pitchFamily="34" charset="0"/>
                <a:cs typeface="Arial" panose="020B0604020202020204" pitchFamily="34" charset="0"/>
              </a:rPr>
              <a:t> </a:t>
            </a:r>
            <a:r>
              <a:rPr lang="en-US" sz="2000" b="1" dirty="0" err="1" smtClean="0">
                <a:solidFill>
                  <a:schemeClr val="tx1"/>
                </a:solidFill>
                <a:latin typeface="Arial" panose="020B0604020202020204" pitchFamily="34" charset="0"/>
                <a:cs typeface="Arial" panose="020B0604020202020204" pitchFamily="34" charset="0"/>
              </a:rPr>
              <a:t>esamą</a:t>
            </a:r>
            <a:r>
              <a:rPr lang="en-US" sz="2000" b="1" dirty="0">
                <a:solidFill>
                  <a:schemeClr val="tx1"/>
                </a:solidFill>
                <a:latin typeface="Arial" panose="020B0604020202020204" pitchFamily="34" charset="0"/>
                <a:cs typeface="Arial" panose="020B0604020202020204" pitchFamily="34" charset="0"/>
              </a:rPr>
              <a:t> </a:t>
            </a:r>
            <a:r>
              <a:rPr lang="en-US" sz="2000" b="1" dirty="0" err="1" smtClean="0">
                <a:solidFill>
                  <a:schemeClr val="tx1"/>
                </a:solidFill>
                <a:latin typeface="Arial" panose="020B0604020202020204" pitchFamily="34" charset="0"/>
                <a:cs typeface="Arial" panose="020B0604020202020204" pitchFamily="34" charset="0"/>
              </a:rPr>
              <a:t>situaciją</a:t>
            </a:r>
            <a:r>
              <a:rPr lang="en-US" sz="2000" dirty="0" smtClean="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ir</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vertinimo</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metu</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surinktos</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informacijos</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pagrindu</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stiprinti</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bei</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kurti</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paslaugų</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sistemą</a:t>
            </a:r>
            <a:r>
              <a:rPr lang="en-US" sz="2000" dirty="0" smtClean="0">
                <a:solidFill>
                  <a:schemeClr val="tx1"/>
                </a:solidFill>
                <a:latin typeface="Arial" panose="020B0604020202020204" pitchFamily="34" charset="0"/>
                <a:cs typeface="Arial" panose="020B0604020202020204" pitchFamily="34" charset="0"/>
              </a:rPr>
              <a:t>.</a:t>
            </a:r>
            <a:endParaRPr lang="lt-LT" sz="2000" dirty="0" smtClean="0">
              <a:solidFill>
                <a:schemeClr val="tx1"/>
              </a:solidFill>
              <a:latin typeface="Arial" panose="020B0604020202020204" pitchFamily="34" charset="0"/>
              <a:cs typeface="Arial" panose="020B0604020202020204" pitchFamily="34" charset="0"/>
            </a:endParaRPr>
          </a:p>
          <a:p>
            <a:pPr>
              <a:lnSpc>
                <a:spcPct val="120000"/>
              </a:lnSpc>
            </a:pPr>
            <a:r>
              <a:rPr lang="en-US" sz="2000" dirty="0">
                <a:solidFill>
                  <a:schemeClr val="tx1"/>
                </a:solidFill>
                <a:latin typeface="Arial" panose="020B0604020202020204" pitchFamily="34" charset="0"/>
                <a:cs typeface="Arial" panose="020B0604020202020204" pitchFamily="34" charset="0"/>
              </a:rPr>
              <a:t>Vaiko </a:t>
            </a:r>
            <a:r>
              <a:rPr lang="en-US" sz="2000" dirty="0" err="1">
                <a:solidFill>
                  <a:schemeClr val="tx1"/>
                </a:solidFill>
                <a:latin typeface="Arial" panose="020B0604020202020204" pitchFamily="34" charset="0"/>
                <a:cs typeface="Arial" panose="020B0604020202020204" pitchFamily="34" charset="0"/>
              </a:rPr>
              <a:t>išėmimas</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iš</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šeimos</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turi</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būti</a:t>
            </a:r>
            <a:r>
              <a:rPr lang="en-US" sz="2000" dirty="0">
                <a:solidFill>
                  <a:schemeClr val="tx1"/>
                </a:solidFill>
                <a:latin typeface="Arial" panose="020B0604020202020204" pitchFamily="34" charset="0"/>
                <a:cs typeface="Arial" panose="020B0604020202020204" pitchFamily="34" charset="0"/>
              </a:rPr>
              <a:t> </a:t>
            </a:r>
            <a:r>
              <a:rPr lang="en-US" sz="2000" b="1" dirty="0" err="1">
                <a:solidFill>
                  <a:schemeClr val="tx1"/>
                </a:solidFill>
                <a:latin typeface="Arial" panose="020B0604020202020204" pitchFamily="34" charset="0"/>
                <a:cs typeface="Arial" panose="020B0604020202020204" pitchFamily="34" charset="0"/>
              </a:rPr>
              <a:t>kraštutinė</a:t>
            </a:r>
            <a:r>
              <a:rPr lang="en-US" sz="2000" b="1" dirty="0">
                <a:solidFill>
                  <a:schemeClr val="tx1"/>
                </a:solidFill>
                <a:latin typeface="Arial" panose="020B0604020202020204" pitchFamily="34" charset="0"/>
                <a:cs typeface="Arial" panose="020B0604020202020204" pitchFamily="34" charset="0"/>
              </a:rPr>
              <a:t> </a:t>
            </a:r>
            <a:r>
              <a:rPr lang="en-US" sz="2000" b="1" dirty="0" err="1">
                <a:solidFill>
                  <a:schemeClr val="tx1"/>
                </a:solidFill>
                <a:latin typeface="Arial" panose="020B0604020202020204" pitchFamily="34" charset="0"/>
                <a:cs typeface="Arial" panose="020B0604020202020204" pitchFamily="34" charset="0"/>
              </a:rPr>
              <a:t>priemonė</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taikoma</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tik</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tais</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atvejais</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kai</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vaiko</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gyvybei</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ir</a:t>
            </a:r>
            <a:r>
              <a:rPr lang="en-US" sz="2000" dirty="0">
                <a:solidFill>
                  <a:schemeClr val="tx1"/>
                </a:solidFill>
                <a:latin typeface="Arial" panose="020B0604020202020204" pitchFamily="34" charset="0"/>
                <a:cs typeface="Arial" panose="020B0604020202020204" pitchFamily="34" charset="0"/>
              </a:rPr>
              <a:t>/</a:t>
            </a:r>
            <a:r>
              <a:rPr lang="en-US" sz="2000" dirty="0" err="1">
                <a:solidFill>
                  <a:schemeClr val="tx1"/>
                </a:solidFill>
                <a:latin typeface="Arial" panose="020B0604020202020204" pitchFamily="34" charset="0"/>
                <a:cs typeface="Arial" panose="020B0604020202020204" pitchFamily="34" charset="0"/>
              </a:rPr>
              <a:t>ar</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sveikatai</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kyla</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pagrįstas</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pavojus</a:t>
            </a:r>
            <a:r>
              <a:rPr lang="en-US" sz="2000" dirty="0">
                <a:solidFill>
                  <a:schemeClr val="tx1"/>
                </a:solidFill>
                <a:latin typeface="Arial" panose="020B0604020202020204" pitchFamily="34" charset="0"/>
                <a:cs typeface="Arial" panose="020B0604020202020204" pitchFamily="34" charset="0"/>
              </a:rPr>
              <a:t>.</a:t>
            </a:r>
            <a:endParaRPr lang="lt-LT" sz="2000" dirty="0">
              <a:solidFill>
                <a:schemeClr val="tx1"/>
              </a:solidFill>
              <a:latin typeface="Arial" panose="020B0604020202020204" pitchFamily="34" charset="0"/>
              <a:cs typeface="Arial" panose="020B0604020202020204" pitchFamily="34" charset="0"/>
            </a:endParaRPr>
          </a:p>
          <a:p>
            <a:pPr>
              <a:lnSpc>
                <a:spcPct val="120000"/>
              </a:lnSpc>
            </a:pPr>
            <a:endParaRPr lang="lt-LT" sz="2000" dirty="0" smtClean="0">
              <a:latin typeface="Arial" panose="020B0604020202020204" pitchFamily="34" charset="0"/>
              <a:cs typeface="Arial" panose="020B0604020202020204" pitchFamily="34" charset="0"/>
            </a:endParaRPr>
          </a:p>
          <a:p>
            <a:pPr>
              <a:lnSpc>
                <a:spcPct val="120000"/>
              </a:lnSpc>
            </a:pPr>
            <a:endParaRPr lang="en-US" sz="2000"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cstate="print"/>
          <a:srcRect/>
          <a:stretch>
            <a:fillRect/>
          </a:stretch>
        </p:blipFill>
        <p:spPr bwMode="auto">
          <a:xfrm>
            <a:off x="10713192" y="43393"/>
            <a:ext cx="1437217" cy="1081617"/>
          </a:xfrm>
          <a:prstGeom prst="rect">
            <a:avLst/>
          </a:prstGeom>
          <a:noFill/>
          <a:ln w="9525">
            <a:noFill/>
            <a:miter lim="800000"/>
            <a:headEnd/>
            <a:tailEnd/>
          </a:ln>
        </p:spPr>
      </p:pic>
    </p:spTree>
    <p:extLst>
      <p:ext uri="{BB962C8B-B14F-4D97-AF65-F5344CB8AC3E}">
        <p14:creationId xmlns:p14="http://schemas.microsoft.com/office/powerpoint/2010/main" val="27230220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ardrop 13"/>
          <p:cNvSpPr/>
          <p:nvPr/>
        </p:nvSpPr>
        <p:spPr>
          <a:xfrm rot="2217310">
            <a:off x="5104991" y="1435723"/>
            <a:ext cx="2587256" cy="2299676"/>
          </a:xfrm>
          <a:prstGeom prst="teardrop">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 name="Title 1"/>
          <p:cNvSpPr txBox="1">
            <a:spLocks/>
          </p:cNvSpPr>
          <p:nvPr/>
        </p:nvSpPr>
        <p:spPr>
          <a:xfrm>
            <a:off x="203200" y="177761"/>
            <a:ext cx="8229600" cy="715961"/>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lt-LT" sz="2800" b="1" dirty="0">
                <a:solidFill>
                  <a:schemeClr val="accent1">
                    <a:lumMod val="75000"/>
                  </a:schemeClr>
                </a:solidFill>
                <a:latin typeface="Arial" pitchFamily="34" charset="0"/>
                <a:cs typeface="Arial" pitchFamily="34" charset="0"/>
              </a:rPr>
              <a:t>Tai nėra globos namų uždarymas</a:t>
            </a:r>
            <a:endParaRPr lang="lt-LT" sz="2800" b="1" dirty="0">
              <a:solidFill>
                <a:schemeClr val="tx2"/>
              </a:solidFill>
              <a:latin typeface="Arial" panose="020B0604020202020204" pitchFamily="34" charset="0"/>
              <a:cs typeface="Arial" panose="020B0604020202020204" pitchFamily="34" charset="0"/>
            </a:endParaRPr>
          </a:p>
        </p:txBody>
      </p:sp>
      <p:sp>
        <p:nvSpPr>
          <p:cNvPr id="10" name="Teardrop 9"/>
          <p:cNvSpPr/>
          <p:nvPr/>
        </p:nvSpPr>
        <p:spPr>
          <a:xfrm rot="2217310">
            <a:off x="2569356" y="1435722"/>
            <a:ext cx="2587256" cy="2299676"/>
          </a:xfrm>
          <a:prstGeom prst="teardrop">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 name="Teardrop 7"/>
          <p:cNvSpPr/>
          <p:nvPr/>
        </p:nvSpPr>
        <p:spPr>
          <a:xfrm rot="2217310">
            <a:off x="24991" y="1435721"/>
            <a:ext cx="2587256" cy="2299676"/>
          </a:xfrm>
          <a:prstGeom prst="teardrop">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5" name="TextBox 14"/>
          <p:cNvSpPr txBox="1"/>
          <p:nvPr/>
        </p:nvSpPr>
        <p:spPr>
          <a:xfrm>
            <a:off x="609601" y="2108201"/>
            <a:ext cx="1524000" cy="1200329"/>
          </a:xfrm>
          <a:prstGeom prst="rect">
            <a:avLst/>
          </a:prstGeom>
          <a:noFill/>
        </p:spPr>
        <p:txBody>
          <a:bodyPr wrap="square" rtlCol="0">
            <a:spAutoFit/>
          </a:bodyPr>
          <a:lstStyle/>
          <a:p>
            <a:pPr algn="ctr"/>
            <a:r>
              <a:rPr lang="lt-LT" sz="2400" dirty="0"/>
              <a:t>Paslaugų </a:t>
            </a:r>
          </a:p>
          <a:p>
            <a:pPr algn="ctr"/>
            <a:r>
              <a:rPr lang="lt-LT" sz="2400" dirty="0"/>
              <a:t>plėtra</a:t>
            </a:r>
            <a:endParaRPr lang="en-US" sz="2400" dirty="0"/>
          </a:p>
        </p:txBody>
      </p:sp>
      <p:sp>
        <p:nvSpPr>
          <p:cNvPr id="17" name="TextBox 16"/>
          <p:cNvSpPr txBox="1"/>
          <p:nvPr/>
        </p:nvSpPr>
        <p:spPr>
          <a:xfrm>
            <a:off x="2844801" y="1828562"/>
            <a:ext cx="2032000" cy="1569660"/>
          </a:xfrm>
          <a:prstGeom prst="rect">
            <a:avLst/>
          </a:prstGeom>
          <a:noFill/>
        </p:spPr>
        <p:txBody>
          <a:bodyPr wrap="square" rtlCol="0">
            <a:spAutoFit/>
          </a:bodyPr>
          <a:lstStyle/>
          <a:p>
            <a:pPr algn="ctr"/>
            <a:r>
              <a:rPr lang="lt-LT" sz="2400" dirty="0"/>
              <a:t>Investicijų į šeimas ir vaikus didinimas</a:t>
            </a:r>
            <a:endParaRPr lang="en-US" sz="2400" dirty="0"/>
          </a:p>
        </p:txBody>
      </p:sp>
      <p:sp>
        <p:nvSpPr>
          <p:cNvPr id="13" name="Teardrop 12"/>
          <p:cNvSpPr/>
          <p:nvPr/>
        </p:nvSpPr>
        <p:spPr>
          <a:xfrm rot="2217310">
            <a:off x="5109356" y="3467723"/>
            <a:ext cx="2587256" cy="2299676"/>
          </a:xfrm>
          <a:prstGeom prst="teardrop">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 name="Teardrop 11"/>
          <p:cNvSpPr/>
          <p:nvPr/>
        </p:nvSpPr>
        <p:spPr>
          <a:xfrm rot="2217310">
            <a:off x="2569356" y="3529003"/>
            <a:ext cx="2587256" cy="2299676"/>
          </a:xfrm>
          <a:prstGeom prst="teardrop">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 name="Teardrop 10"/>
          <p:cNvSpPr/>
          <p:nvPr/>
        </p:nvSpPr>
        <p:spPr>
          <a:xfrm rot="2217310">
            <a:off x="24989" y="3569322"/>
            <a:ext cx="2587256" cy="2299676"/>
          </a:xfrm>
          <a:prstGeom prst="teardrop">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6" name="TextBox 15"/>
          <p:cNvSpPr txBox="1"/>
          <p:nvPr/>
        </p:nvSpPr>
        <p:spPr>
          <a:xfrm>
            <a:off x="406401" y="4241800"/>
            <a:ext cx="2032000" cy="1200329"/>
          </a:xfrm>
          <a:prstGeom prst="rect">
            <a:avLst/>
          </a:prstGeom>
          <a:noFill/>
        </p:spPr>
        <p:txBody>
          <a:bodyPr wrap="square" rtlCol="0">
            <a:spAutoFit/>
          </a:bodyPr>
          <a:lstStyle/>
          <a:p>
            <a:pPr algn="ctr"/>
            <a:r>
              <a:rPr lang="lt-LT" sz="2400" dirty="0"/>
              <a:t>Darbas su bendruomene</a:t>
            </a:r>
            <a:endParaRPr lang="en-US" sz="2400" dirty="0"/>
          </a:p>
        </p:txBody>
      </p:sp>
      <p:sp>
        <p:nvSpPr>
          <p:cNvPr id="18" name="TextBox 17"/>
          <p:cNvSpPr txBox="1"/>
          <p:nvPr/>
        </p:nvSpPr>
        <p:spPr>
          <a:xfrm>
            <a:off x="2946401" y="3835400"/>
            <a:ext cx="2032000" cy="1938992"/>
          </a:xfrm>
          <a:prstGeom prst="rect">
            <a:avLst/>
          </a:prstGeom>
          <a:noFill/>
        </p:spPr>
        <p:txBody>
          <a:bodyPr wrap="square" rtlCol="0">
            <a:spAutoFit/>
          </a:bodyPr>
          <a:lstStyle/>
          <a:p>
            <a:pPr algn="ctr"/>
            <a:r>
              <a:rPr lang="lt-LT" sz="2400" dirty="0"/>
              <a:t>Specialistų, dirbančių su šeima ir vaiku, įgalinimas</a:t>
            </a:r>
            <a:endParaRPr lang="en-US" sz="2400" dirty="0"/>
          </a:p>
        </p:txBody>
      </p:sp>
      <p:sp>
        <p:nvSpPr>
          <p:cNvPr id="19" name="TextBox 18"/>
          <p:cNvSpPr txBox="1"/>
          <p:nvPr/>
        </p:nvSpPr>
        <p:spPr>
          <a:xfrm>
            <a:off x="5486401" y="3835400"/>
            <a:ext cx="2032000" cy="1938992"/>
          </a:xfrm>
          <a:prstGeom prst="rect">
            <a:avLst/>
          </a:prstGeom>
          <a:noFill/>
        </p:spPr>
        <p:txBody>
          <a:bodyPr wrap="square" rtlCol="0">
            <a:spAutoFit/>
          </a:bodyPr>
          <a:lstStyle/>
          <a:p>
            <a:pPr algn="ctr"/>
            <a:r>
              <a:rPr lang="lt-LT" sz="2400" dirty="0"/>
              <a:t>Darbo turinio ir taikomų metodų keitimas</a:t>
            </a:r>
            <a:endParaRPr lang="en-US" sz="2400" dirty="0"/>
          </a:p>
        </p:txBody>
      </p:sp>
      <p:sp>
        <p:nvSpPr>
          <p:cNvPr id="20" name="TextBox 19"/>
          <p:cNvSpPr txBox="1"/>
          <p:nvPr/>
        </p:nvSpPr>
        <p:spPr>
          <a:xfrm>
            <a:off x="5486401" y="1803400"/>
            <a:ext cx="2032000" cy="1569660"/>
          </a:xfrm>
          <a:prstGeom prst="rect">
            <a:avLst/>
          </a:prstGeom>
          <a:noFill/>
        </p:spPr>
        <p:txBody>
          <a:bodyPr wrap="square" rtlCol="0">
            <a:spAutoFit/>
          </a:bodyPr>
          <a:lstStyle/>
          <a:p>
            <a:pPr algn="ctr"/>
            <a:r>
              <a:rPr lang="lt-LT" sz="2400" dirty="0"/>
              <a:t>Alternatyvų institucinei globai plėtra</a:t>
            </a:r>
            <a:endParaRPr lang="en-US" sz="2400" dirty="0"/>
          </a:p>
        </p:txBody>
      </p:sp>
      <p:pic>
        <p:nvPicPr>
          <p:cNvPr id="21" name="Picture 20" descr="formeliu-rusiuokle-namukas-18-men.jpeg"/>
          <p:cNvPicPr>
            <a:picLocks noChangeAspect="1"/>
          </p:cNvPicPr>
          <p:nvPr/>
        </p:nvPicPr>
        <p:blipFill>
          <a:blip r:embed="rId2" cstate="print"/>
          <a:stretch>
            <a:fillRect/>
          </a:stretch>
        </p:blipFill>
        <p:spPr>
          <a:xfrm>
            <a:off x="8864224" y="1498600"/>
            <a:ext cx="3226176" cy="3149600"/>
          </a:xfrm>
          <a:prstGeom prst="rect">
            <a:avLst/>
          </a:prstGeom>
        </p:spPr>
      </p:pic>
      <p:cxnSp>
        <p:nvCxnSpPr>
          <p:cNvPr id="23" name="Straight Connector 22"/>
          <p:cNvCxnSpPr/>
          <p:nvPr/>
        </p:nvCxnSpPr>
        <p:spPr>
          <a:xfrm>
            <a:off x="8534400" y="1295400"/>
            <a:ext cx="0" cy="457200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4" name="Right Arrow 23"/>
          <p:cNvSpPr/>
          <p:nvPr/>
        </p:nvSpPr>
        <p:spPr>
          <a:xfrm>
            <a:off x="7823200" y="2921000"/>
            <a:ext cx="1219200" cy="812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5" name="TextBox 24"/>
          <p:cNvSpPr txBox="1"/>
          <p:nvPr/>
        </p:nvSpPr>
        <p:spPr>
          <a:xfrm>
            <a:off x="8737600" y="4749801"/>
            <a:ext cx="3251200" cy="954300"/>
          </a:xfrm>
          <a:prstGeom prst="rect">
            <a:avLst/>
          </a:prstGeom>
          <a:noFill/>
        </p:spPr>
        <p:txBody>
          <a:bodyPr wrap="square" rtlCol="0">
            <a:spAutoFit/>
          </a:bodyPr>
          <a:lstStyle/>
          <a:p>
            <a:pPr algn="ctr"/>
            <a:r>
              <a:rPr lang="lt-LT" sz="1867" dirty="0"/>
              <a:t>Sumažėjusi priklausomybė nuo globos institucijų ir institucijų uždarymas</a:t>
            </a:r>
            <a:endParaRPr lang="en-US" sz="1867" dirty="0"/>
          </a:p>
        </p:txBody>
      </p:sp>
      <p:sp>
        <p:nvSpPr>
          <p:cNvPr id="26" name="TextBox 25"/>
          <p:cNvSpPr txBox="1"/>
          <p:nvPr/>
        </p:nvSpPr>
        <p:spPr>
          <a:xfrm>
            <a:off x="1318617" y="6214238"/>
            <a:ext cx="5689600" cy="461665"/>
          </a:xfrm>
          <a:prstGeom prst="rect">
            <a:avLst/>
          </a:prstGeom>
          <a:noFill/>
        </p:spPr>
        <p:txBody>
          <a:bodyPr wrap="square" rtlCol="0">
            <a:spAutoFit/>
          </a:bodyPr>
          <a:lstStyle/>
          <a:p>
            <a:pPr algn="ctr"/>
            <a:r>
              <a:rPr lang="lt-LT" sz="2400" b="1" dirty="0"/>
              <a:t>TAI DIDELIS IŠŠŪKIS VISUOMENEI</a:t>
            </a:r>
            <a:endParaRPr lang="en-US" sz="2400" b="1" dirty="0"/>
          </a:p>
        </p:txBody>
      </p:sp>
      <p:pic>
        <p:nvPicPr>
          <p:cNvPr id="22" name="Paveikslėlis 4" descr="IGP-apvalus-spalvota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07700" y="56956"/>
            <a:ext cx="1279525" cy="100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560938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5.png"/>
          <p:cNvPicPr>
            <a:picLocks noChangeAspect="1"/>
          </p:cNvPicPr>
          <p:nvPr/>
        </p:nvPicPr>
        <p:blipFill>
          <a:blip r:embed="rId3">
            <a:extLst/>
          </a:blip>
          <a:stretch>
            <a:fillRect/>
          </a:stretch>
        </p:blipFill>
        <p:spPr>
          <a:xfrm>
            <a:off x="4147797" y="113570"/>
            <a:ext cx="6418603" cy="3470553"/>
          </a:xfrm>
          <a:prstGeom prst="rect">
            <a:avLst/>
          </a:prstGeom>
          <a:ln w="12700">
            <a:miter lim="400000"/>
          </a:ln>
        </p:spPr>
      </p:pic>
      <p:sp>
        <p:nvSpPr>
          <p:cNvPr id="5" name="TextBox 4"/>
          <p:cNvSpPr txBox="1"/>
          <p:nvPr/>
        </p:nvSpPr>
        <p:spPr>
          <a:xfrm>
            <a:off x="685111" y="460191"/>
            <a:ext cx="3361085" cy="6247864"/>
          </a:xfrm>
          <a:prstGeom prst="rect">
            <a:avLst/>
          </a:prstGeom>
          <a:noFill/>
        </p:spPr>
        <p:txBody>
          <a:bodyPr wrap="square" rtlCol="0">
            <a:spAutoFit/>
          </a:bodyPr>
          <a:lstStyle/>
          <a:p>
            <a:pPr marL="142872" indent="-142872" defTabSz="228594">
              <a:buFont typeface="Arial" panose="020B0604020202020204" pitchFamily="34" charset="0"/>
              <a:buChar char="•"/>
            </a:pPr>
            <a:r>
              <a:rPr lang="lt-LT" sz="2000" dirty="0">
                <a:solidFill>
                  <a:prstClr val="black"/>
                </a:solidFill>
                <a:latin typeface="Arial" panose="020B0604020202020204" pitchFamily="34" charset="0"/>
                <a:cs typeface="Arial" panose="020B0604020202020204" pitchFamily="34" charset="0"/>
              </a:rPr>
              <a:t>Gali būti ir taip, kad kai kurios paslaugos kainuos brangiau nei institucija</a:t>
            </a:r>
          </a:p>
          <a:p>
            <a:pPr defTabSz="228594"/>
            <a:endParaRPr lang="lt-LT" sz="2000" dirty="0">
              <a:solidFill>
                <a:prstClr val="black"/>
              </a:solidFill>
              <a:latin typeface="Arial" panose="020B0604020202020204" pitchFamily="34" charset="0"/>
              <a:cs typeface="Arial" panose="020B0604020202020204" pitchFamily="34" charset="0"/>
            </a:endParaRPr>
          </a:p>
          <a:p>
            <a:pPr marL="142872" indent="-142872" defTabSz="228594">
              <a:buFont typeface="Arial" panose="020B0604020202020204" pitchFamily="34" charset="0"/>
              <a:buChar char="•"/>
            </a:pPr>
            <a:r>
              <a:rPr lang="lt-LT" sz="2000" dirty="0">
                <a:solidFill>
                  <a:prstClr val="black"/>
                </a:solidFill>
                <a:latin typeface="Arial" panose="020B0604020202020204" pitchFamily="34" charset="0"/>
                <a:cs typeface="Arial" panose="020B0604020202020204" pitchFamily="34" charset="0"/>
              </a:rPr>
              <a:t>Svarbu investuoti protingiau tuos resursus, kurie yra, o ne laikytis požiūrio, kad reikia papildomų lėšų – jų reikia tik pradžioje</a:t>
            </a:r>
          </a:p>
          <a:p>
            <a:pPr defTabSz="228594"/>
            <a:endParaRPr lang="lt-LT" sz="2000" dirty="0">
              <a:solidFill>
                <a:prstClr val="black"/>
              </a:solidFill>
              <a:latin typeface="Arial" panose="020B0604020202020204" pitchFamily="34" charset="0"/>
              <a:cs typeface="Arial" panose="020B0604020202020204" pitchFamily="34" charset="0"/>
            </a:endParaRPr>
          </a:p>
          <a:p>
            <a:pPr marL="142872" indent="-142872" defTabSz="228594">
              <a:buFont typeface="Arial" panose="020B0604020202020204" pitchFamily="34" charset="0"/>
              <a:buChar char="•"/>
            </a:pPr>
            <a:r>
              <a:rPr lang="lt-LT" sz="2000" dirty="0">
                <a:solidFill>
                  <a:prstClr val="black"/>
                </a:solidFill>
                <a:latin typeface="Arial" panose="020B0604020202020204" pitchFamily="34" charset="0"/>
                <a:cs typeface="Arial" panose="020B0604020202020204" pitchFamily="34" charset="0"/>
              </a:rPr>
              <a:t>Finansavimo arba per mažos finansinės investicijos gali pasibaigti </a:t>
            </a:r>
            <a:r>
              <a:rPr lang="lt-LT" sz="2000" dirty="0" err="1">
                <a:solidFill>
                  <a:prstClr val="black"/>
                </a:solidFill>
                <a:latin typeface="Arial" panose="020B0604020202020204" pitchFamily="34" charset="0"/>
                <a:cs typeface="Arial" panose="020B0604020202020204" pitchFamily="34" charset="0"/>
              </a:rPr>
              <a:t>reinstitucionalizacija</a:t>
            </a:r>
            <a:endParaRPr lang="lt-LT" sz="2000" dirty="0">
              <a:solidFill>
                <a:prstClr val="black"/>
              </a:solidFill>
              <a:latin typeface="Arial" panose="020B0604020202020204" pitchFamily="34" charset="0"/>
              <a:cs typeface="Arial" panose="020B0604020202020204" pitchFamily="34" charset="0"/>
            </a:endParaRPr>
          </a:p>
          <a:p>
            <a:pPr defTabSz="228594"/>
            <a:endParaRPr lang="lt-LT" sz="2000" dirty="0">
              <a:solidFill>
                <a:prstClr val="black"/>
              </a:solidFill>
              <a:latin typeface="Arial" panose="020B0604020202020204" pitchFamily="34" charset="0"/>
              <a:cs typeface="Arial" panose="020B0604020202020204" pitchFamily="34" charset="0"/>
            </a:endParaRPr>
          </a:p>
          <a:p>
            <a:pPr marL="142872" indent="-142872" defTabSz="228594">
              <a:buFont typeface="Arial" panose="020B0604020202020204" pitchFamily="34" charset="0"/>
              <a:buChar char="•"/>
            </a:pPr>
            <a:r>
              <a:rPr lang="lt-LT" sz="2000" dirty="0">
                <a:solidFill>
                  <a:prstClr val="black"/>
                </a:solidFill>
                <a:latin typeface="Arial" panose="020B0604020202020204" pitchFamily="34" charset="0"/>
                <a:cs typeface="Arial" panose="020B0604020202020204" pitchFamily="34" charset="0"/>
              </a:rPr>
              <a:t>Investuojama turi būti į sistemos reformą, o ne trumpalaikius projektus</a:t>
            </a:r>
          </a:p>
          <a:p>
            <a:pPr marL="142872" indent="-142872" defTabSz="228594">
              <a:buFont typeface="Arial" panose="020B0604020202020204" pitchFamily="34" charset="0"/>
              <a:buChar char="•"/>
            </a:pPr>
            <a:endParaRPr lang="lt-LT" sz="2000" dirty="0">
              <a:solidFill>
                <a:prstClr val="black"/>
              </a:solidFill>
              <a:latin typeface="Arial" panose="020B0604020202020204" pitchFamily="34" charset="0"/>
              <a:cs typeface="Arial" panose="020B0604020202020204" pitchFamily="34" charset="0"/>
            </a:endParaRPr>
          </a:p>
        </p:txBody>
      </p:sp>
      <p:pic>
        <p:nvPicPr>
          <p:cNvPr id="2" name="Picture 1">
            <a:extLst>
              <a:ext uri="{FF2B5EF4-FFF2-40B4-BE49-F238E27FC236}">
                <a16:creationId xmlns="" xmlns:a16="http://schemas.microsoft.com/office/drawing/2014/main" id="{B85CC24D-E9DE-4BAE-9B94-001C92B76043}"/>
              </a:ext>
            </a:extLst>
          </p:cNvPr>
          <p:cNvPicPr>
            <a:picLocks noChangeAspect="1"/>
          </p:cNvPicPr>
          <p:nvPr/>
        </p:nvPicPr>
        <p:blipFill>
          <a:blip r:embed="rId4"/>
          <a:stretch>
            <a:fillRect/>
          </a:stretch>
        </p:blipFill>
        <p:spPr>
          <a:xfrm>
            <a:off x="5080000" y="3893685"/>
            <a:ext cx="938213" cy="1095376"/>
          </a:xfrm>
          <a:prstGeom prst="rect">
            <a:avLst/>
          </a:prstGeom>
        </p:spPr>
      </p:pic>
      <p:pic>
        <p:nvPicPr>
          <p:cNvPr id="11" name="Picture 2" descr="Related image">
            <a:extLst>
              <a:ext uri="{FF2B5EF4-FFF2-40B4-BE49-F238E27FC236}">
                <a16:creationId xmlns="" xmlns:a16="http://schemas.microsoft.com/office/drawing/2014/main" id="{DAD6A9AB-A718-444E-BA73-387955879D98}"/>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97600" y="3893685"/>
            <a:ext cx="1095376" cy="1095376"/>
          </a:xfrm>
          <a:prstGeom prst="rect">
            <a:avLst/>
          </a:prstGeom>
          <a:noFill/>
          <a:extLst>
            <a:ext uri="{909E8E84-426E-40DD-AFC4-6F175D3DCCD1}">
              <a14:hiddenFill xmlns:a14="http://schemas.microsoft.com/office/drawing/2010/main">
                <a:solidFill>
                  <a:srgbClr val="FFFFFF"/>
                </a:solidFill>
              </a14:hiddenFill>
            </a:ext>
          </a:extLst>
        </p:spPr>
      </p:pic>
      <p:sp>
        <p:nvSpPr>
          <p:cNvPr id="3" name="Right Brace 2">
            <a:extLst>
              <a:ext uri="{FF2B5EF4-FFF2-40B4-BE49-F238E27FC236}">
                <a16:creationId xmlns="" xmlns:a16="http://schemas.microsoft.com/office/drawing/2014/main" id="{B5B4AFE7-9CAF-4906-A3F1-57938F4B28C1}"/>
              </a:ext>
            </a:extLst>
          </p:cNvPr>
          <p:cNvSpPr/>
          <p:nvPr/>
        </p:nvSpPr>
        <p:spPr>
          <a:xfrm rot="5400000">
            <a:off x="5976257" y="3932466"/>
            <a:ext cx="375048" cy="2357268"/>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defTabSz="228594"/>
            <a:endParaRPr lang="en-GB" sz="900">
              <a:solidFill>
                <a:prstClr val="black"/>
              </a:solidFill>
              <a:latin typeface="Calibri" panose="020F0502020204030204"/>
            </a:endParaRPr>
          </a:p>
        </p:txBody>
      </p:sp>
      <p:sp>
        <p:nvSpPr>
          <p:cNvPr id="9" name="TextBox 8">
            <a:extLst>
              <a:ext uri="{FF2B5EF4-FFF2-40B4-BE49-F238E27FC236}">
                <a16:creationId xmlns="" xmlns:a16="http://schemas.microsoft.com/office/drawing/2014/main" id="{F8D5D0E2-8515-4B6E-9062-ECC48EF439CC}"/>
              </a:ext>
            </a:extLst>
          </p:cNvPr>
          <p:cNvSpPr txBox="1"/>
          <p:nvPr/>
        </p:nvSpPr>
        <p:spPr>
          <a:xfrm>
            <a:off x="4924426" y="5359401"/>
            <a:ext cx="2721429" cy="1077218"/>
          </a:xfrm>
          <a:prstGeom prst="rect">
            <a:avLst/>
          </a:prstGeom>
          <a:noFill/>
          <a:ln>
            <a:noFill/>
          </a:ln>
        </p:spPr>
        <p:txBody>
          <a:bodyPr wrap="square" rtlCol="0">
            <a:spAutoFit/>
          </a:bodyPr>
          <a:lstStyle/>
          <a:p>
            <a:pPr algn="ctr" defTabSz="228594"/>
            <a:r>
              <a:rPr lang="lt-LT" sz="1600" dirty="0">
                <a:solidFill>
                  <a:prstClr val="black"/>
                </a:solidFill>
                <a:latin typeface="Calibri" panose="020F0502020204030204"/>
              </a:rPr>
              <a:t>Netinkama praktika: finansuojamos abi sistemos, nėra planuojamas lėšų perskirstymas</a:t>
            </a:r>
            <a:endParaRPr lang="en-GB" sz="1600" dirty="0">
              <a:solidFill>
                <a:prstClr val="black"/>
              </a:solidFill>
              <a:latin typeface="Calibri" panose="020F0502020204030204"/>
            </a:endParaRPr>
          </a:p>
        </p:txBody>
      </p:sp>
      <p:cxnSp>
        <p:nvCxnSpPr>
          <p:cNvPr id="17" name="Straight Connector 16">
            <a:extLst>
              <a:ext uri="{FF2B5EF4-FFF2-40B4-BE49-F238E27FC236}">
                <a16:creationId xmlns="" xmlns:a16="http://schemas.microsoft.com/office/drawing/2014/main" id="{83CF82F5-84C5-48DD-840F-36C8E6FEC445}"/>
              </a:ext>
            </a:extLst>
          </p:cNvPr>
          <p:cNvCxnSpPr/>
          <p:nvPr/>
        </p:nvCxnSpPr>
        <p:spPr>
          <a:xfrm flipH="1">
            <a:off x="7620001" y="3225801"/>
            <a:ext cx="18369" cy="3242375"/>
          </a:xfrm>
          <a:prstGeom prst="line">
            <a:avLst/>
          </a:prstGeom>
        </p:spPr>
        <p:style>
          <a:lnRef idx="1">
            <a:schemeClr val="accent1"/>
          </a:lnRef>
          <a:fillRef idx="0">
            <a:schemeClr val="accent1"/>
          </a:fillRef>
          <a:effectRef idx="0">
            <a:schemeClr val="accent1"/>
          </a:effectRef>
          <a:fontRef idx="minor">
            <a:schemeClr val="tx1"/>
          </a:fontRef>
        </p:style>
      </p:cxnSp>
      <p:pic>
        <p:nvPicPr>
          <p:cNvPr id="18" name="Picture 17">
            <a:extLst>
              <a:ext uri="{FF2B5EF4-FFF2-40B4-BE49-F238E27FC236}">
                <a16:creationId xmlns="" xmlns:a16="http://schemas.microsoft.com/office/drawing/2014/main" id="{9391F2A9-704B-46FF-BD9B-144381611710}"/>
              </a:ext>
            </a:extLst>
          </p:cNvPr>
          <p:cNvPicPr>
            <a:picLocks noChangeAspect="1"/>
          </p:cNvPicPr>
          <p:nvPr/>
        </p:nvPicPr>
        <p:blipFill>
          <a:blip r:embed="rId4"/>
          <a:stretch>
            <a:fillRect/>
          </a:stretch>
        </p:blipFill>
        <p:spPr>
          <a:xfrm>
            <a:off x="7839416" y="3828201"/>
            <a:ext cx="938213" cy="1095376"/>
          </a:xfrm>
          <a:prstGeom prst="rect">
            <a:avLst/>
          </a:prstGeom>
        </p:spPr>
      </p:pic>
      <p:pic>
        <p:nvPicPr>
          <p:cNvPr id="19" name="Picture 2" descr="Related image">
            <a:extLst>
              <a:ext uri="{FF2B5EF4-FFF2-40B4-BE49-F238E27FC236}">
                <a16:creationId xmlns="" xmlns:a16="http://schemas.microsoft.com/office/drawing/2014/main" id="{A889E139-267C-4DDD-8175-D5678F547B23}"/>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471024" y="3822799"/>
            <a:ext cx="1095376" cy="1095376"/>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a:extLst>
              <a:ext uri="{FF2B5EF4-FFF2-40B4-BE49-F238E27FC236}">
                <a16:creationId xmlns="" xmlns:a16="http://schemas.microsoft.com/office/drawing/2014/main" id="{5740CE35-A3EA-4E77-A848-FDF47023D279}"/>
              </a:ext>
            </a:extLst>
          </p:cNvPr>
          <p:cNvSpPr txBox="1"/>
          <p:nvPr/>
        </p:nvSpPr>
        <p:spPr>
          <a:xfrm>
            <a:off x="7771382" y="5113958"/>
            <a:ext cx="2721429" cy="1323439"/>
          </a:xfrm>
          <a:prstGeom prst="rect">
            <a:avLst/>
          </a:prstGeom>
          <a:noFill/>
          <a:ln>
            <a:noFill/>
          </a:ln>
        </p:spPr>
        <p:txBody>
          <a:bodyPr wrap="square" rtlCol="0">
            <a:spAutoFit/>
          </a:bodyPr>
          <a:lstStyle/>
          <a:p>
            <a:pPr algn="ctr" defTabSz="228594"/>
            <a:r>
              <a:rPr lang="lt-LT" sz="1600" dirty="0">
                <a:solidFill>
                  <a:prstClr val="black"/>
                </a:solidFill>
                <a:latin typeface="Calibri" panose="020F0502020204030204"/>
              </a:rPr>
              <a:t>Tinkama praktika: pradžioje finansuojamos abi sistemos, tačiau svarstomas lėšų perskirstymas ir sukurtų paslaugų išlaikymas</a:t>
            </a:r>
            <a:endParaRPr lang="en-GB" sz="1600" dirty="0">
              <a:solidFill>
                <a:prstClr val="black"/>
              </a:solidFill>
              <a:latin typeface="Calibri" panose="020F0502020204030204"/>
            </a:endParaRPr>
          </a:p>
        </p:txBody>
      </p:sp>
      <p:sp>
        <p:nvSpPr>
          <p:cNvPr id="21" name="TextBox 20">
            <a:extLst>
              <a:ext uri="{FF2B5EF4-FFF2-40B4-BE49-F238E27FC236}">
                <a16:creationId xmlns="" xmlns:a16="http://schemas.microsoft.com/office/drawing/2014/main" id="{FD66F73C-624A-40C0-B684-1B2993066460}"/>
              </a:ext>
            </a:extLst>
          </p:cNvPr>
          <p:cNvSpPr txBox="1"/>
          <p:nvPr/>
        </p:nvSpPr>
        <p:spPr>
          <a:xfrm>
            <a:off x="9320882" y="3225801"/>
            <a:ext cx="1347119" cy="584775"/>
          </a:xfrm>
          <a:prstGeom prst="rect">
            <a:avLst/>
          </a:prstGeom>
          <a:noFill/>
          <a:ln>
            <a:noFill/>
          </a:ln>
        </p:spPr>
        <p:txBody>
          <a:bodyPr wrap="square" rtlCol="0">
            <a:spAutoFit/>
          </a:bodyPr>
          <a:lstStyle/>
          <a:p>
            <a:pPr algn="ctr" defTabSz="228594"/>
            <a:r>
              <a:rPr lang="lt-LT" sz="1600" dirty="0">
                <a:solidFill>
                  <a:prstClr val="black"/>
                </a:solidFill>
                <a:latin typeface="Calibri" panose="020F0502020204030204"/>
              </a:rPr>
              <a:t>Savivaldybės biudžetas</a:t>
            </a:r>
            <a:endParaRPr lang="en-GB" sz="1600" dirty="0">
              <a:solidFill>
                <a:prstClr val="black"/>
              </a:solidFill>
              <a:latin typeface="Calibri" panose="020F0502020204030204"/>
            </a:endParaRPr>
          </a:p>
        </p:txBody>
      </p:sp>
      <p:sp>
        <p:nvSpPr>
          <p:cNvPr id="22" name="TextBox 21">
            <a:extLst>
              <a:ext uri="{FF2B5EF4-FFF2-40B4-BE49-F238E27FC236}">
                <a16:creationId xmlns="" xmlns:a16="http://schemas.microsoft.com/office/drawing/2014/main" id="{860983F1-AF94-42C6-BD2C-34F11A119555}"/>
              </a:ext>
            </a:extLst>
          </p:cNvPr>
          <p:cNvSpPr txBox="1"/>
          <p:nvPr/>
        </p:nvSpPr>
        <p:spPr>
          <a:xfrm>
            <a:off x="7622296" y="3022601"/>
            <a:ext cx="1420104" cy="830997"/>
          </a:xfrm>
          <a:prstGeom prst="rect">
            <a:avLst/>
          </a:prstGeom>
          <a:noFill/>
          <a:ln>
            <a:noFill/>
          </a:ln>
        </p:spPr>
        <p:txBody>
          <a:bodyPr wrap="square" rtlCol="0">
            <a:spAutoFit/>
          </a:bodyPr>
          <a:lstStyle/>
          <a:p>
            <a:pPr algn="ctr" defTabSz="228594"/>
            <a:r>
              <a:rPr lang="lt-LT" sz="1600" dirty="0">
                <a:solidFill>
                  <a:prstClr val="black"/>
                </a:solidFill>
                <a:latin typeface="Calibri" panose="020F0502020204030204"/>
              </a:rPr>
              <a:t>Naujos paslaugos: </a:t>
            </a:r>
          </a:p>
          <a:p>
            <a:pPr algn="ctr" defTabSz="228594"/>
            <a:r>
              <a:rPr lang="lt-LT" sz="1600" dirty="0">
                <a:solidFill>
                  <a:prstClr val="black"/>
                </a:solidFill>
                <a:latin typeface="Calibri" panose="020F0502020204030204"/>
              </a:rPr>
              <a:t>ES lėšos</a:t>
            </a:r>
            <a:endParaRPr lang="en-GB" sz="1600" dirty="0">
              <a:solidFill>
                <a:prstClr val="black"/>
              </a:solidFill>
              <a:latin typeface="Calibri" panose="020F0502020204030204"/>
            </a:endParaRPr>
          </a:p>
        </p:txBody>
      </p:sp>
      <p:cxnSp>
        <p:nvCxnSpPr>
          <p:cNvPr id="26" name="Straight Arrow Connector 25">
            <a:extLst>
              <a:ext uri="{FF2B5EF4-FFF2-40B4-BE49-F238E27FC236}">
                <a16:creationId xmlns="" xmlns:a16="http://schemas.microsoft.com/office/drawing/2014/main" id="{0CC72982-3E19-4A08-B695-26211DC5C6FB}"/>
              </a:ext>
            </a:extLst>
          </p:cNvPr>
          <p:cNvCxnSpPr/>
          <p:nvPr/>
        </p:nvCxnSpPr>
        <p:spPr>
          <a:xfrm flipH="1">
            <a:off x="8827295" y="4308023"/>
            <a:ext cx="576944"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pic>
        <p:nvPicPr>
          <p:cNvPr id="23" name="Picture 22"/>
          <p:cNvPicPr>
            <a:picLocks noChangeAspect="1"/>
          </p:cNvPicPr>
          <p:nvPr/>
        </p:nvPicPr>
        <p:blipFill>
          <a:blip r:embed="rId6" cstate="print"/>
          <a:srcRect/>
          <a:stretch>
            <a:fillRect/>
          </a:stretch>
        </p:blipFill>
        <p:spPr bwMode="auto">
          <a:xfrm>
            <a:off x="10713192" y="43393"/>
            <a:ext cx="1437217" cy="1081617"/>
          </a:xfrm>
          <a:prstGeom prst="rect">
            <a:avLst/>
          </a:prstGeom>
          <a:noFill/>
          <a:ln w="9525">
            <a:noFill/>
            <a:miter lim="800000"/>
            <a:headEnd/>
            <a:tailEnd/>
          </a:ln>
        </p:spPr>
      </p:pic>
      <p:sp>
        <p:nvSpPr>
          <p:cNvPr id="25" name="TextBox 24">
            <a:extLst>
              <a:ext uri="{FF2B5EF4-FFF2-40B4-BE49-F238E27FC236}">
                <a16:creationId xmlns="" xmlns:a16="http://schemas.microsoft.com/office/drawing/2014/main" id="{860983F1-AF94-42C6-BD2C-34F11A119555}"/>
              </a:ext>
            </a:extLst>
          </p:cNvPr>
          <p:cNvSpPr txBox="1"/>
          <p:nvPr/>
        </p:nvSpPr>
        <p:spPr>
          <a:xfrm>
            <a:off x="4876800" y="3022601"/>
            <a:ext cx="1420104" cy="830997"/>
          </a:xfrm>
          <a:prstGeom prst="rect">
            <a:avLst/>
          </a:prstGeom>
          <a:noFill/>
          <a:ln>
            <a:noFill/>
          </a:ln>
        </p:spPr>
        <p:txBody>
          <a:bodyPr wrap="square" rtlCol="0">
            <a:spAutoFit/>
          </a:bodyPr>
          <a:lstStyle/>
          <a:p>
            <a:pPr algn="ctr" defTabSz="228594"/>
            <a:r>
              <a:rPr lang="lt-LT" sz="1600" dirty="0">
                <a:solidFill>
                  <a:prstClr val="black"/>
                </a:solidFill>
                <a:latin typeface="Calibri" panose="020F0502020204030204"/>
              </a:rPr>
              <a:t>Naujos paslaugos: </a:t>
            </a:r>
          </a:p>
          <a:p>
            <a:pPr algn="ctr" defTabSz="228594"/>
            <a:r>
              <a:rPr lang="lt-LT" sz="1600" dirty="0">
                <a:solidFill>
                  <a:prstClr val="black"/>
                </a:solidFill>
                <a:latin typeface="Calibri" panose="020F0502020204030204"/>
              </a:rPr>
              <a:t>ES lėšos</a:t>
            </a:r>
            <a:endParaRPr lang="en-GB" sz="1600" dirty="0">
              <a:solidFill>
                <a:prstClr val="black"/>
              </a:solidFill>
              <a:latin typeface="Calibri" panose="020F0502020204030204"/>
            </a:endParaRPr>
          </a:p>
        </p:txBody>
      </p:sp>
      <p:sp>
        <p:nvSpPr>
          <p:cNvPr id="27" name="TextBox 26">
            <a:extLst>
              <a:ext uri="{FF2B5EF4-FFF2-40B4-BE49-F238E27FC236}">
                <a16:creationId xmlns="" xmlns:a16="http://schemas.microsoft.com/office/drawing/2014/main" id="{FD66F73C-624A-40C0-B684-1B2993066460}"/>
              </a:ext>
            </a:extLst>
          </p:cNvPr>
          <p:cNvSpPr txBox="1"/>
          <p:nvPr/>
        </p:nvSpPr>
        <p:spPr>
          <a:xfrm>
            <a:off x="6096001" y="3225801"/>
            <a:ext cx="1347119" cy="584775"/>
          </a:xfrm>
          <a:prstGeom prst="rect">
            <a:avLst/>
          </a:prstGeom>
          <a:noFill/>
          <a:ln>
            <a:noFill/>
          </a:ln>
        </p:spPr>
        <p:txBody>
          <a:bodyPr wrap="square" rtlCol="0">
            <a:spAutoFit/>
          </a:bodyPr>
          <a:lstStyle/>
          <a:p>
            <a:pPr algn="ctr" defTabSz="228594"/>
            <a:r>
              <a:rPr lang="lt-LT" sz="1600" dirty="0">
                <a:solidFill>
                  <a:prstClr val="black"/>
                </a:solidFill>
                <a:latin typeface="Calibri" panose="020F0502020204030204"/>
              </a:rPr>
              <a:t>Savivaldybės biudžetas</a:t>
            </a:r>
            <a:endParaRPr lang="en-GB" sz="1600" dirty="0">
              <a:solidFill>
                <a:prstClr val="black"/>
              </a:solidFill>
              <a:latin typeface="Calibri" panose="020F0502020204030204"/>
            </a:endParaRPr>
          </a:p>
        </p:txBody>
      </p:sp>
    </p:spTree>
    <p:extLst>
      <p:ext uri="{BB962C8B-B14F-4D97-AF65-F5344CB8AC3E}">
        <p14:creationId xmlns:p14="http://schemas.microsoft.com/office/powerpoint/2010/main" val="13480900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a:xfrm>
            <a:off x="719462" y="2459865"/>
            <a:ext cx="9047018" cy="1391152"/>
          </a:xfrm>
        </p:spPr>
        <p:txBody>
          <a:bodyPr>
            <a:normAutofit/>
          </a:bodyPr>
          <a:lstStyle/>
          <a:p>
            <a:pPr algn="ctr"/>
            <a:r>
              <a:rPr lang="lt-LT" sz="3600" b="1" dirty="0">
                <a:solidFill>
                  <a:schemeClr val="accent1">
                    <a:lumMod val="75000"/>
                  </a:schemeClr>
                </a:solidFill>
                <a:latin typeface="Arial" panose="020B0604020202020204" pitchFamily="34" charset="0"/>
                <a:cs typeface="Arial" panose="020B0604020202020204" pitchFamily="34" charset="0"/>
              </a:rPr>
              <a:t>Šeimos modelio bendruomeninių vaikų globos namų veiklos modelis</a:t>
            </a:r>
          </a:p>
        </p:txBody>
      </p:sp>
    </p:spTree>
    <p:extLst>
      <p:ext uri="{BB962C8B-B14F-4D97-AF65-F5344CB8AC3E}">
        <p14:creationId xmlns:p14="http://schemas.microsoft.com/office/powerpoint/2010/main" val="156247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4706035" cy="819955"/>
          </a:xfrm>
        </p:spPr>
        <p:txBody>
          <a:bodyPr>
            <a:normAutofit/>
          </a:bodyPr>
          <a:lstStyle/>
          <a:p>
            <a:r>
              <a:rPr lang="lt-LT" sz="2800" b="1" dirty="0" smtClean="0">
                <a:solidFill>
                  <a:schemeClr val="accent1">
                    <a:lumMod val="75000"/>
                  </a:schemeClr>
                </a:solidFill>
              </a:rPr>
              <a:t> Apibrėžimas</a:t>
            </a:r>
            <a:endParaRPr lang="en-US" sz="2800" b="1" dirty="0">
              <a:solidFill>
                <a:schemeClr val="accent1">
                  <a:lumMod val="75000"/>
                </a:schemeClr>
              </a:solidFill>
            </a:endParaRPr>
          </a:p>
        </p:txBody>
      </p:sp>
      <p:sp>
        <p:nvSpPr>
          <p:cNvPr id="3" name="Content Placeholder 2"/>
          <p:cNvSpPr>
            <a:spLocks noGrp="1"/>
          </p:cNvSpPr>
          <p:nvPr>
            <p:ph idx="1"/>
          </p:nvPr>
        </p:nvSpPr>
        <p:spPr>
          <a:xfrm>
            <a:off x="677334" y="1941535"/>
            <a:ext cx="8885349" cy="4082806"/>
          </a:xfrm>
        </p:spPr>
        <p:txBody>
          <a:bodyPr>
            <a:normAutofit/>
          </a:bodyPr>
          <a:lstStyle/>
          <a:p>
            <a:pPr algn="just"/>
            <a:r>
              <a:rPr lang="lt-LT" sz="2000" b="1" dirty="0" smtClean="0">
                <a:solidFill>
                  <a:schemeClr val="tx1"/>
                </a:solidFill>
                <a:latin typeface="Arial" panose="020B0604020202020204" pitchFamily="34" charset="0"/>
                <a:cs typeface="Arial" panose="020B0604020202020204" pitchFamily="34" charset="0"/>
              </a:rPr>
              <a:t>Bendruomeniniai </a:t>
            </a:r>
            <a:r>
              <a:rPr lang="lt-LT" sz="2000" b="1" dirty="0">
                <a:solidFill>
                  <a:schemeClr val="tx1"/>
                </a:solidFill>
                <a:latin typeface="Arial" panose="020B0604020202020204" pitchFamily="34" charset="0"/>
                <a:cs typeface="Arial" panose="020B0604020202020204" pitchFamily="34" charset="0"/>
              </a:rPr>
              <a:t>vaikų globos namai (BGN) </a:t>
            </a:r>
            <a:r>
              <a:rPr lang="lt-LT" sz="2000" dirty="0">
                <a:solidFill>
                  <a:schemeClr val="tx1"/>
                </a:solidFill>
                <a:latin typeface="Arial" panose="020B0604020202020204" pitchFamily="34" charset="0"/>
                <a:cs typeface="Arial" panose="020B0604020202020204" pitchFamily="34" charset="0"/>
              </a:rPr>
              <a:t>– pagal šeimai artimos aplinkos modelį veikiantys vaikų globos namai, įsteigti atskirose patalpose (namas / butas/kotedžas) bendruomenėje, skirti likusiems be tėvų globos vaikams, taip pat ir neįgalumą arba specialiųjų poreikių turintiems vaikams (iki 8 vaikų).</a:t>
            </a:r>
          </a:p>
          <a:p>
            <a:pPr algn="just"/>
            <a:r>
              <a:rPr lang="lt-LT" sz="2000" dirty="0" smtClean="0">
                <a:solidFill>
                  <a:schemeClr val="tx1"/>
                </a:solidFill>
                <a:latin typeface="Arial" panose="020B0604020202020204" pitchFamily="34" charset="0"/>
                <a:cs typeface="Arial" panose="020B0604020202020204" pitchFamily="34" charset="0"/>
              </a:rPr>
              <a:t>Aktyviai </a:t>
            </a:r>
            <a:r>
              <a:rPr lang="lt-LT" sz="2000" dirty="0">
                <a:solidFill>
                  <a:schemeClr val="tx1"/>
                </a:solidFill>
                <a:latin typeface="Arial" panose="020B0604020202020204" pitchFamily="34" charset="0"/>
                <a:cs typeface="Arial" panose="020B0604020202020204" pitchFamily="34" charset="0"/>
              </a:rPr>
              <a:t>naudojasi kitomis bendruomenėje teikiamomis paslaugomis. </a:t>
            </a:r>
          </a:p>
          <a:p>
            <a:pPr algn="just"/>
            <a:r>
              <a:rPr lang="lt-LT" sz="2000" dirty="0">
                <a:solidFill>
                  <a:schemeClr val="tx1"/>
                </a:solidFill>
                <a:latin typeface="Arial" panose="020B0604020202020204" pitchFamily="34" charset="0"/>
                <a:cs typeface="Arial" panose="020B0604020202020204" pitchFamily="34" charset="0"/>
              </a:rPr>
              <a:t>BGN vaikas ugdomas kaip </a:t>
            </a:r>
            <a:r>
              <a:rPr lang="lt-LT" sz="2000" b="1" dirty="0">
                <a:solidFill>
                  <a:schemeClr val="tx1"/>
                </a:solidFill>
                <a:latin typeface="Arial" panose="020B0604020202020204" pitchFamily="34" charset="0"/>
                <a:cs typeface="Arial" panose="020B0604020202020204" pitchFamily="34" charset="0"/>
              </a:rPr>
              <a:t>visavertis visuomenės narys</a:t>
            </a:r>
            <a:r>
              <a:rPr lang="lt-LT" sz="2000" dirty="0">
                <a:solidFill>
                  <a:schemeClr val="tx1"/>
                </a:solidFill>
                <a:latin typeface="Arial" panose="020B0604020202020204" pitchFamily="34" charset="0"/>
                <a:cs typeface="Arial" panose="020B0604020202020204" pitchFamily="34" charset="0"/>
              </a:rPr>
              <a:t>, suteikiant jam ateičiai reikalingų praktinių įgūdžių ir kompetencijų (asmeninio biudžeto planavimas; namų ruoša; įsitraukimas į bendruomeninę veiklą; tvarių socialinių santykių kūrimas ir konfliktų sprendimas bei </a:t>
            </a:r>
            <a:r>
              <a:rPr lang="lt-LT" sz="2000" dirty="0" err="1">
                <a:solidFill>
                  <a:schemeClr val="tx1"/>
                </a:solidFill>
                <a:latin typeface="Arial" panose="020B0604020202020204" pitchFamily="34" charset="0"/>
                <a:cs typeface="Arial" panose="020B0604020202020204" pitchFamily="34" charset="0"/>
              </a:rPr>
              <a:t>pan</a:t>
            </a:r>
            <a:r>
              <a:rPr lang="lt-LT" sz="2000" dirty="0">
                <a:solidFill>
                  <a:schemeClr val="tx1"/>
                </a:solidFill>
                <a:latin typeface="Arial" panose="020B0604020202020204" pitchFamily="34" charset="0"/>
                <a:cs typeface="Arial" panose="020B0604020202020204" pitchFamily="34" charset="0"/>
              </a:rPr>
              <a:t>.). </a:t>
            </a:r>
            <a:endParaRPr lang="en-US" sz="2000" dirty="0">
              <a:solidFill>
                <a:schemeClr val="tx1"/>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cstate="print"/>
          <a:srcRect/>
          <a:stretch>
            <a:fillRect/>
          </a:stretch>
        </p:blipFill>
        <p:spPr bwMode="auto">
          <a:xfrm>
            <a:off x="10713192" y="43393"/>
            <a:ext cx="1437217" cy="1081617"/>
          </a:xfrm>
          <a:prstGeom prst="rect">
            <a:avLst/>
          </a:prstGeom>
          <a:noFill/>
          <a:ln w="9525">
            <a:noFill/>
            <a:miter lim="800000"/>
            <a:headEnd/>
            <a:tailEnd/>
          </a:ln>
        </p:spPr>
      </p:pic>
    </p:spTree>
    <p:extLst>
      <p:ext uri="{BB962C8B-B14F-4D97-AF65-F5344CB8AC3E}">
        <p14:creationId xmlns:p14="http://schemas.microsoft.com/office/powerpoint/2010/main" val="12017246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819" y="464610"/>
            <a:ext cx="8596668" cy="1320800"/>
          </a:xfrm>
        </p:spPr>
        <p:txBody>
          <a:bodyPr>
            <a:normAutofit/>
          </a:bodyPr>
          <a:lstStyle/>
          <a:p>
            <a:r>
              <a:rPr lang="lt-LT" sz="2800" b="1" dirty="0">
                <a:solidFill>
                  <a:schemeClr val="accent1">
                    <a:lumMod val="75000"/>
                  </a:schemeClr>
                </a:solidFill>
                <a:latin typeface="Arial" panose="020B0604020202020204" pitchFamily="34" charset="0"/>
                <a:cs typeface="Arial" panose="020B0604020202020204" pitchFamily="34" charset="0"/>
              </a:rPr>
              <a:t>Vaikų a</a:t>
            </a:r>
            <a:r>
              <a:rPr lang="lt-LT" sz="2800" b="1" dirty="0" smtClean="0">
                <a:solidFill>
                  <a:schemeClr val="accent1">
                    <a:lumMod val="75000"/>
                  </a:schemeClr>
                </a:solidFill>
                <a:latin typeface="Arial" panose="020B0604020202020204" pitchFamily="34" charset="0"/>
                <a:cs typeface="Arial" panose="020B0604020202020204" pitchFamily="34" charset="0"/>
              </a:rPr>
              <a:t>pgyvendinimas </a:t>
            </a:r>
            <a:r>
              <a:rPr lang="lt-LT" sz="2800" b="1" dirty="0">
                <a:solidFill>
                  <a:schemeClr val="accent1">
                    <a:lumMod val="75000"/>
                  </a:schemeClr>
                </a:solidFill>
                <a:latin typeface="Arial" panose="020B0604020202020204" pitchFamily="34" charset="0"/>
                <a:cs typeface="Arial" panose="020B0604020202020204" pitchFamily="34" charset="0"/>
              </a:rPr>
              <a:t>bendruomeniniuose vaikų globos namuose</a:t>
            </a:r>
            <a:endParaRPr lang="en-US" sz="2800" b="1" dirty="0">
              <a:solidFill>
                <a:schemeClr val="accent1">
                  <a:lumMod val="75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1988" y="1921994"/>
            <a:ext cx="8550499" cy="4491685"/>
          </a:xfrm>
        </p:spPr>
        <p:txBody>
          <a:bodyPr>
            <a:normAutofit/>
          </a:bodyPr>
          <a:lstStyle/>
          <a:p>
            <a:r>
              <a:rPr lang="lt-LT" sz="2000" dirty="0">
                <a:solidFill>
                  <a:schemeClr val="tx1"/>
                </a:solidFill>
                <a:latin typeface="Arial" panose="020B0604020202020204" pitchFamily="34" charset="0"/>
                <a:cs typeface="Arial" panose="020B0604020202020204" pitchFamily="34" charset="0"/>
              </a:rPr>
              <a:t>Socialinė globa pradedama teikti savivaldybei ar teismui priėmus sprendimą skirti vaikui globą bendruomeniniuose vaikų globos namuose. Prieš tai apsvarstytos kitos alternatyvios globos formos (</a:t>
            </a:r>
            <a:r>
              <a:rPr lang="lt-LT" sz="2000" dirty="0" err="1">
                <a:solidFill>
                  <a:schemeClr val="tx1"/>
                </a:solidFill>
                <a:latin typeface="Arial" panose="020B0604020202020204" pitchFamily="34" charset="0"/>
                <a:cs typeface="Arial" panose="020B0604020202020204" pitchFamily="34" charset="0"/>
              </a:rPr>
              <a:t>pvz</a:t>
            </a:r>
            <a:r>
              <a:rPr lang="lt-LT" sz="2000" dirty="0">
                <a:solidFill>
                  <a:schemeClr val="tx1"/>
                </a:solidFill>
                <a:latin typeface="Arial" panose="020B0604020202020204" pitchFamily="34" charset="0"/>
                <a:cs typeface="Arial" panose="020B0604020202020204" pitchFamily="34" charset="0"/>
              </a:rPr>
              <a:t>. globa šeimoje, globos centre, šeimynoje). </a:t>
            </a:r>
          </a:p>
          <a:p>
            <a:r>
              <a:rPr lang="lt-LT" sz="2000" dirty="0">
                <a:solidFill>
                  <a:schemeClr val="tx1"/>
                </a:solidFill>
                <a:latin typeface="Arial" panose="020B0604020202020204" pitchFamily="34" charset="0"/>
                <a:cs typeface="Arial" panose="020B0604020202020204" pitchFamily="34" charset="0"/>
              </a:rPr>
              <a:t>Atsižvelgus į vaiko amžių ir brandą sudaroma galimybė priimtina forma </a:t>
            </a:r>
            <a:r>
              <a:rPr lang="lt-LT" sz="2000" b="1" dirty="0">
                <a:solidFill>
                  <a:schemeClr val="tx1"/>
                </a:solidFill>
                <a:latin typeface="Arial" panose="020B0604020202020204" pitchFamily="34" charset="0"/>
                <a:cs typeface="Arial" panose="020B0604020202020204" pitchFamily="34" charset="0"/>
              </a:rPr>
              <a:t>pareikšti savo nuomonę</a:t>
            </a:r>
            <a:r>
              <a:rPr lang="lt-LT" sz="2000" dirty="0">
                <a:solidFill>
                  <a:schemeClr val="tx1"/>
                </a:solidFill>
                <a:latin typeface="Arial" panose="020B0604020202020204" pitchFamily="34" charset="0"/>
                <a:cs typeface="Arial" panose="020B0604020202020204" pitchFamily="34" charset="0"/>
              </a:rPr>
              <a:t>.</a:t>
            </a:r>
          </a:p>
          <a:p>
            <a:r>
              <a:rPr lang="lt-LT" sz="2000" dirty="0">
                <a:solidFill>
                  <a:schemeClr val="tx1"/>
                </a:solidFill>
                <a:latin typeface="Arial" panose="020B0604020202020204" pitchFamily="34" charset="0"/>
                <a:cs typeface="Arial" panose="020B0604020202020204" pitchFamily="34" charset="0"/>
              </a:rPr>
              <a:t>Sudaromos sąlygos </a:t>
            </a:r>
            <a:r>
              <a:rPr lang="lt-LT" sz="2000" b="1" dirty="0">
                <a:solidFill>
                  <a:schemeClr val="tx1"/>
                </a:solidFill>
                <a:latin typeface="Arial" panose="020B0604020202020204" pitchFamily="34" charset="0"/>
                <a:cs typeface="Arial" panose="020B0604020202020204" pitchFamily="34" charset="0"/>
              </a:rPr>
              <a:t>apsilankyti. </a:t>
            </a:r>
          </a:p>
          <a:p>
            <a:r>
              <a:rPr lang="lt-LT" sz="2000" dirty="0">
                <a:solidFill>
                  <a:schemeClr val="tx1"/>
                </a:solidFill>
                <a:latin typeface="Arial" panose="020B0604020202020204" pitchFamily="34" charset="0"/>
                <a:cs typeface="Arial" panose="020B0604020202020204" pitchFamily="34" charset="0"/>
              </a:rPr>
              <a:t>Vaikas apgyvendinamas kambaryje atsižvelgiant į jo poreikius, interesus ir suderinamumą su kitų vaikų interesais. </a:t>
            </a:r>
          </a:p>
          <a:p>
            <a:r>
              <a:rPr lang="lt-LT" sz="2000" dirty="0">
                <a:solidFill>
                  <a:schemeClr val="tx1"/>
                </a:solidFill>
                <a:latin typeface="Arial" panose="020B0604020202020204" pitchFamily="34" charset="0"/>
                <a:cs typeface="Arial" panose="020B0604020202020204" pitchFamily="34" charset="0"/>
              </a:rPr>
              <a:t>Sudaromos </a:t>
            </a:r>
            <a:r>
              <a:rPr lang="lt-LT" sz="2000" b="1" dirty="0">
                <a:solidFill>
                  <a:schemeClr val="tx1"/>
                </a:solidFill>
                <a:latin typeface="Arial" panose="020B0604020202020204" pitchFamily="34" charset="0"/>
                <a:cs typeface="Arial" panose="020B0604020202020204" pitchFamily="34" charset="0"/>
              </a:rPr>
              <a:t>individualus socialinės globos planas</a:t>
            </a:r>
            <a:r>
              <a:rPr lang="lt-LT" sz="2000" dirty="0">
                <a:solidFill>
                  <a:schemeClr val="tx1"/>
                </a:solidFill>
                <a:latin typeface="Arial" panose="020B0604020202020204" pitchFamily="34" charset="0"/>
                <a:cs typeface="Arial" panose="020B0604020202020204" pitchFamily="34" charset="0"/>
              </a:rPr>
              <a:t>, o nuo 16 metų – ir </a:t>
            </a:r>
            <a:r>
              <a:rPr lang="lt-LT" sz="2000" b="1" dirty="0">
                <a:solidFill>
                  <a:schemeClr val="tx1"/>
                </a:solidFill>
                <a:latin typeface="Arial" panose="020B0604020202020204" pitchFamily="34" charset="0"/>
                <a:cs typeface="Arial" panose="020B0604020202020204" pitchFamily="34" charset="0"/>
              </a:rPr>
              <a:t>savarankiško gyvenimo planas</a:t>
            </a:r>
            <a:endParaRPr lang="en-US" sz="2000" b="1" dirty="0">
              <a:solidFill>
                <a:schemeClr val="tx1"/>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cstate="print"/>
          <a:srcRect/>
          <a:stretch>
            <a:fillRect/>
          </a:stretch>
        </p:blipFill>
        <p:spPr bwMode="auto">
          <a:xfrm>
            <a:off x="10713192" y="43393"/>
            <a:ext cx="1437217" cy="1081617"/>
          </a:xfrm>
          <a:prstGeom prst="rect">
            <a:avLst/>
          </a:prstGeom>
          <a:noFill/>
          <a:ln w="9525">
            <a:noFill/>
            <a:miter lim="800000"/>
            <a:headEnd/>
            <a:tailEnd/>
          </a:ln>
        </p:spPr>
      </p:pic>
    </p:spTree>
    <p:extLst>
      <p:ext uri="{BB962C8B-B14F-4D97-AF65-F5344CB8AC3E}">
        <p14:creationId xmlns:p14="http://schemas.microsoft.com/office/powerpoint/2010/main" val="29562809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04045"/>
          </a:xfrm>
        </p:spPr>
        <p:txBody>
          <a:bodyPr>
            <a:normAutofit/>
          </a:bodyPr>
          <a:lstStyle/>
          <a:p>
            <a:r>
              <a:rPr lang="lt-LT" sz="2800" b="1" dirty="0" smtClean="0">
                <a:solidFill>
                  <a:schemeClr val="accent1">
                    <a:lumMod val="75000"/>
                  </a:schemeClr>
                </a:solidFill>
                <a:latin typeface="Arial" panose="020B0604020202020204" pitchFamily="34" charset="0"/>
                <a:cs typeface="Arial" panose="020B0604020202020204" pitchFamily="34" charset="0"/>
              </a:rPr>
              <a:t>Aplinka ir būstas (</a:t>
            </a:r>
            <a:r>
              <a:rPr lang="lt-LT" sz="2800" b="1" dirty="0">
                <a:solidFill>
                  <a:schemeClr val="accent1">
                    <a:lumMod val="75000"/>
                  </a:schemeClr>
                </a:solidFill>
                <a:latin typeface="Arial" panose="020B0604020202020204" pitchFamily="34" charset="0"/>
                <a:cs typeface="Arial" panose="020B0604020202020204" pitchFamily="34" charset="0"/>
              </a:rPr>
              <a:t>1</a:t>
            </a:r>
            <a:r>
              <a:rPr lang="lt-LT" sz="2800" b="1" dirty="0" smtClean="0">
                <a:solidFill>
                  <a:schemeClr val="accent1">
                    <a:lumMod val="75000"/>
                  </a:schemeClr>
                </a:solidFill>
                <a:latin typeface="Arial" panose="020B0604020202020204" pitchFamily="34" charset="0"/>
                <a:cs typeface="Arial" panose="020B0604020202020204" pitchFamily="34" charset="0"/>
              </a:rPr>
              <a:t>)</a:t>
            </a:r>
            <a:endParaRPr lang="en-US" sz="2800" b="1" dirty="0">
              <a:solidFill>
                <a:schemeClr val="accent1">
                  <a:lumMod val="75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1914658"/>
            <a:ext cx="8891669" cy="4653567"/>
          </a:xfrm>
        </p:spPr>
        <p:txBody>
          <a:bodyPr>
            <a:normAutofit lnSpcReduction="10000"/>
          </a:bodyPr>
          <a:lstStyle/>
          <a:p>
            <a:r>
              <a:rPr lang="lt-LT" sz="2000" dirty="0">
                <a:solidFill>
                  <a:schemeClr val="tx1"/>
                </a:solidFill>
                <a:latin typeface="Arial" panose="020B0604020202020204" pitchFamily="34" charset="0"/>
                <a:cs typeface="Arial" panose="020B0604020202020204" pitchFamily="34" charset="0"/>
              </a:rPr>
              <a:t>Šeimai artimos aplinkos modelis. </a:t>
            </a:r>
          </a:p>
          <a:p>
            <a:r>
              <a:rPr lang="lt-LT" sz="2000" dirty="0">
                <a:solidFill>
                  <a:schemeClr val="tx1"/>
                </a:solidFill>
                <a:latin typeface="Arial" panose="020B0604020202020204" pitchFamily="34" charset="0"/>
                <a:cs typeface="Arial" panose="020B0604020202020204" pitchFamily="34" charset="0"/>
              </a:rPr>
              <a:t>Patogus susisiekimas, yra išvystyta formalaus ir neformalaus ugdymo infrastruktūra. </a:t>
            </a:r>
          </a:p>
          <a:p>
            <a:r>
              <a:rPr lang="lt-LT" sz="2000" dirty="0">
                <a:solidFill>
                  <a:schemeClr val="tx1"/>
                </a:solidFill>
                <a:latin typeface="Arial" panose="020B0604020202020204" pitchFamily="34" charset="0"/>
                <a:cs typeface="Arial" panose="020B0604020202020204" pitchFamily="34" charset="0"/>
              </a:rPr>
              <a:t>Negali būti steigiamai tame pačiame žemės sklype ar pastate su kitais socialinės globos namais, vienoje laiptinėje – ne daugiau kaip 2 BVGN. </a:t>
            </a:r>
          </a:p>
          <a:p>
            <a:r>
              <a:rPr lang="lt-LT" sz="2000" dirty="0">
                <a:solidFill>
                  <a:schemeClr val="tx1"/>
                </a:solidFill>
                <a:latin typeface="Arial" panose="020B0604020202020204" pitchFamily="34" charset="0"/>
                <a:cs typeface="Arial" panose="020B0604020202020204" pitchFamily="34" charset="0"/>
              </a:rPr>
              <a:t>Neišsiskiriančios iš aplinkos patalpos: namas, butas ar kotedžas. Negali būti iškabos. </a:t>
            </a:r>
          </a:p>
          <a:p>
            <a:r>
              <a:rPr lang="lt-LT" sz="2000" b="1" dirty="0">
                <a:solidFill>
                  <a:schemeClr val="tx1"/>
                </a:solidFill>
                <a:latin typeface="Arial" panose="020B0604020202020204" pitchFamily="34" charset="0"/>
                <a:cs typeface="Arial" panose="020B0604020202020204" pitchFamily="34" charset="0"/>
              </a:rPr>
              <a:t>Iki 8 vaikų </a:t>
            </a:r>
            <a:r>
              <a:rPr lang="lt-LT" sz="2000" dirty="0">
                <a:solidFill>
                  <a:schemeClr val="tx1"/>
                </a:solidFill>
                <a:latin typeface="Arial" panose="020B0604020202020204" pitchFamily="34" charset="0"/>
                <a:cs typeface="Arial" panose="020B0604020202020204" pitchFamily="34" charset="0"/>
              </a:rPr>
              <a:t>(išskyrus atvejus, kai kartu gyvena broliai ir / ar seserys; ne daugiau kaip 10; kai apgyvendinami vaikai su negalia – iki 6).</a:t>
            </a:r>
          </a:p>
          <a:p>
            <a:r>
              <a:rPr lang="lt-LT" sz="2000" b="1" dirty="0">
                <a:solidFill>
                  <a:schemeClr val="tx1"/>
                </a:solidFill>
                <a:latin typeface="Arial" panose="020B0604020202020204" pitchFamily="34" charset="0"/>
                <a:cs typeface="Arial" panose="020B0604020202020204" pitchFamily="34" charset="0"/>
              </a:rPr>
              <a:t>Pagrindinės patalpos</a:t>
            </a:r>
            <a:r>
              <a:rPr lang="lt-LT" sz="2000" dirty="0">
                <a:solidFill>
                  <a:schemeClr val="tx1"/>
                </a:solidFill>
                <a:latin typeface="Arial" panose="020B0604020202020204" pitchFamily="34" charset="0"/>
                <a:cs typeface="Arial" panose="020B0604020202020204" pitchFamily="34" charset="0"/>
              </a:rPr>
              <a:t>: drabužinė, bendrasis kambarys, miegamieji (privatumą užtikrinančios vaikų veiklos, pamokų ruošos ir poilsio vietos); vonios / dušo ir tualeto patalpos; skalbimo ir džiovinimo patalpa / vieta; virtuvė. </a:t>
            </a:r>
          </a:p>
          <a:p>
            <a:endParaRPr lang="en-US" sz="2000" dirty="0"/>
          </a:p>
        </p:txBody>
      </p:sp>
      <p:pic>
        <p:nvPicPr>
          <p:cNvPr id="5" name="Picture 4"/>
          <p:cNvPicPr>
            <a:picLocks noChangeAspect="1"/>
          </p:cNvPicPr>
          <p:nvPr/>
        </p:nvPicPr>
        <p:blipFill>
          <a:blip r:embed="rId2" cstate="print"/>
          <a:srcRect/>
          <a:stretch>
            <a:fillRect/>
          </a:stretch>
        </p:blipFill>
        <p:spPr bwMode="auto">
          <a:xfrm>
            <a:off x="10713192" y="43393"/>
            <a:ext cx="1437217" cy="1081617"/>
          </a:xfrm>
          <a:prstGeom prst="rect">
            <a:avLst/>
          </a:prstGeom>
          <a:noFill/>
          <a:ln w="9525">
            <a:noFill/>
            <a:miter lim="800000"/>
            <a:headEnd/>
            <a:tailEnd/>
          </a:ln>
        </p:spPr>
      </p:pic>
    </p:spTree>
    <p:extLst>
      <p:ext uri="{BB962C8B-B14F-4D97-AF65-F5344CB8AC3E}">
        <p14:creationId xmlns:p14="http://schemas.microsoft.com/office/powerpoint/2010/main" val="42875481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55561"/>
          </a:xfrm>
        </p:spPr>
        <p:txBody>
          <a:bodyPr>
            <a:normAutofit/>
          </a:bodyPr>
          <a:lstStyle/>
          <a:p>
            <a:r>
              <a:rPr lang="lt-LT" sz="2800" b="1" dirty="0" smtClean="0">
                <a:solidFill>
                  <a:schemeClr val="accent1">
                    <a:lumMod val="75000"/>
                  </a:schemeClr>
                </a:solidFill>
                <a:latin typeface="Arial" panose="020B0604020202020204" pitchFamily="34" charset="0"/>
                <a:cs typeface="Arial" panose="020B0604020202020204" pitchFamily="34" charset="0"/>
              </a:rPr>
              <a:t>Aplinka </a:t>
            </a:r>
            <a:r>
              <a:rPr lang="lt-LT" sz="2800" b="1" dirty="0">
                <a:solidFill>
                  <a:schemeClr val="accent1">
                    <a:lumMod val="75000"/>
                  </a:schemeClr>
                </a:solidFill>
                <a:latin typeface="Arial" panose="020B0604020202020204" pitchFamily="34" charset="0"/>
                <a:cs typeface="Arial" panose="020B0604020202020204" pitchFamily="34" charset="0"/>
              </a:rPr>
              <a:t>ir būstas (2)</a:t>
            </a:r>
            <a:endParaRPr lang="en-US" sz="2800" dirty="0">
              <a:solidFill>
                <a:schemeClr val="accent1">
                  <a:lumMod val="75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1851496"/>
            <a:ext cx="8596668" cy="3880773"/>
          </a:xfrm>
        </p:spPr>
        <p:txBody>
          <a:bodyPr>
            <a:noAutofit/>
          </a:bodyPr>
          <a:lstStyle/>
          <a:p>
            <a:r>
              <a:rPr lang="lt-LT" sz="2000" dirty="0">
                <a:solidFill>
                  <a:schemeClr val="tx1"/>
                </a:solidFill>
                <a:latin typeface="Arial" panose="020B0604020202020204" pitchFamily="34" charset="0"/>
                <a:cs typeface="Arial" panose="020B0604020202020204" pitchFamily="34" charset="0"/>
              </a:rPr>
              <a:t>Vienam vaikui rekomenduojama skirti ne mažiau kaip </a:t>
            </a:r>
            <a:r>
              <a:rPr lang="lt-LT" sz="2000" b="1" dirty="0">
                <a:solidFill>
                  <a:schemeClr val="tx1"/>
                </a:solidFill>
                <a:latin typeface="Arial" panose="020B0604020202020204" pitchFamily="34" charset="0"/>
                <a:cs typeface="Arial" panose="020B0604020202020204" pitchFamily="34" charset="0"/>
              </a:rPr>
              <a:t>12 </a:t>
            </a:r>
            <a:r>
              <a:rPr lang="lt-LT" sz="2000" b="1" dirty="0" err="1">
                <a:solidFill>
                  <a:schemeClr val="tx1"/>
                </a:solidFill>
                <a:latin typeface="Arial" panose="020B0604020202020204" pitchFamily="34" charset="0"/>
                <a:cs typeface="Arial" panose="020B0604020202020204" pitchFamily="34" charset="0"/>
              </a:rPr>
              <a:t>kv.m</a:t>
            </a:r>
            <a:r>
              <a:rPr lang="lt-LT" sz="2000" b="1" dirty="0">
                <a:solidFill>
                  <a:schemeClr val="tx1"/>
                </a:solidFill>
                <a:latin typeface="Arial" panose="020B0604020202020204" pitchFamily="34" charset="0"/>
                <a:cs typeface="Arial" panose="020B0604020202020204" pitchFamily="34" charset="0"/>
              </a:rPr>
              <a:t>.</a:t>
            </a:r>
            <a:r>
              <a:rPr lang="lt-LT" sz="2000" dirty="0">
                <a:solidFill>
                  <a:schemeClr val="tx1"/>
                </a:solidFill>
                <a:latin typeface="Arial" panose="020B0604020202020204" pitchFamily="34" charset="0"/>
                <a:cs typeface="Arial" panose="020B0604020202020204" pitchFamily="34" charset="0"/>
              </a:rPr>
              <a:t> naudingojo ploto (jei apgyvendinami broliai / seserys – </a:t>
            </a:r>
            <a:r>
              <a:rPr lang="lt-LT" sz="2000" b="1" dirty="0">
                <a:solidFill>
                  <a:schemeClr val="tx1"/>
                </a:solidFill>
                <a:latin typeface="Arial" panose="020B0604020202020204" pitchFamily="34" charset="0"/>
                <a:cs typeface="Arial" panose="020B0604020202020204" pitchFamily="34" charset="0"/>
              </a:rPr>
              <a:t>9 </a:t>
            </a:r>
            <a:r>
              <a:rPr lang="lt-LT" sz="2000" b="1" dirty="0" err="1">
                <a:solidFill>
                  <a:schemeClr val="tx1"/>
                </a:solidFill>
                <a:latin typeface="Arial" panose="020B0604020202020204" pitchFamily="34" charset="0"/>
                <a:cs typeface="Arial" panose="020B0604020202020204" pitchFamily="34" charset="0"/>
              </a:rPr>
              <a:t>kv.m</a:t>
            </a:r>
            <a:r>
              <a:rPr lang="lt-LT" sz="2000" b="1" dirty="0">
                <a:solidFill>
                  <a:schemeClr val="tx1"/>
                </a:solidFill>
                <a:latin typeface="Arial" panose="020B0604020202020204" pitchFamily="34" charset="0"/>
                <a:cs typeface="Arial" panose="020B0604020202020204" pitchFamily="34" charset="0"/>
              </a:rPr>
              <a:t>.).</a:t>
            </a:r>
          </a:p>
          <a:p>
            <a:r>
              <a:rPr lang="lt-LT" sz="2000" dirty="0">
                <a:solidFill>
                  <a:schemeClr val="tx1"/>
                </a:solidFill>
                <a:latin typeface="Arial" panose="020B0604020202020204" pitchFamily="34" charset="0"/>
                <a:cs typeface="Arial" panose="020B0604020202020204" pitchFamily="34" charset="0"/>
              </a:rPr>
              <a:t>Viename miegamajame gyvena ne daugiau kaip </a:t>
            </a:r>
            <a:r>
              <a:rPr lang="lt-LT" sz="2000" b="1" dirty="0">
                <a:solidFill>
                  <a:schemeClr val="tx1"/>
                </a:solidFill>
                <a:latin typeface="Arial" panose="020B0604020202020204" pitchFamily="34" charset="0"/>
                <a:cs typeface="Arial" panose="020B0604020202020204" pitchFamily="34" charset="0"/>
              </a:rPr>
              <a:t>2 vaikai </a:t>
            </a:r>
            <a:r>
              <a:rPr lang="lt-LT" sz="2000" dirty="0">
                <a:solidFill>
                  <a:schemeClr val="tx1"/>
                </a:solidFill>
                <a:latin typeface="Arial" panose="020B0604020202020204" pitchFamily="34" charset="0"/>
                <a:cs typeface="Arial" panose="020B0604020202020204" pitchFamily="34" charset="0"/>
              </a:rPr>
              <a:t>(nuo 5 metų – vienos lyties). </a:t>
            </a:r>
          </a:p>
          <a:p>
            <a:r>
              <a:rPr lang="lt-LT" sz="2000" dirty="0">
                <a:solidFill>
                  <a:schemeClr val="tx1"/>
                </a:solidFill>
                <a:latin typeface="Arial" panose="020B0604020202020204" pitchFamily="34" charset="0"/>
                <a:cs typeface="Arial" panose="020B0604020202020204" pitchFamily="34" charset="0"/>
              </a:rPr>
              <a:t>Vienai vietai skiriama ne mažiau kaip </a:t>
            </a:r>
            <a:r>
              <a:rPr lang="lt-LT" sz="2000" b="1" dirty="0">
                <a:solidFill>
                  <a:schemeClr val="tx1"/>
                </a:solidFill>
                <a:latin typeface="Arial" panose="020B0604020202020204" pitchFamily="34" charset="0"/>
                <a:cs typeface="Arial" panose="020B0604020202020204" pitchFamily="34" charset="0"/>
              </a:rPr>
              <a:t>5 </a:t>
            </a:r>
            <a:r>
              <a:rPr lang="lt-LT" sz="2000" b="1" dirty="0" err="1">
                <a:solidFill>
                  <a:schemeClr val="tx1"/>
                </a:solidFill>
                <a:latin typeface="Arial" panose="020B0604020202020204" pitchFamily="34" charset="0"/>
                <a:cs typeface="Arial" panose="020B0604020202020204" pitchFamily="34" charset="0"/>
              </a:rPr>
              <a:t>kv.m</a:t>
            </a:r>
            <a:r>
              <a:rPr lang="lt-LT" sz="2000" b="1" dirty="0">
                <a:solidFill>
                  <a:schemeClr val="tx1"/>
                </a:solidFill>
                <a:latin typeface="Arial" panose="020B0604020202020204" pitchFamily="34" charset="0"/>
                <a:cs typeface="Arial" panose="020B0604020202020204" pitchFamily="34" charset="0"/>
              </a:rPr>
              <a:t>.</a:t>
            </a:r>
          </a:p>
          <a:p>
            <a:r>
              <a:rPr lang="lt-LT" sz="2000" dirty="0">
                <a:solidFill>
                  <a:schemeClr val="tx1"/>
                </a:solidFill>
                <a:latin typeface="Arial" panose="020B0604020202020204" pitchFamily="34" charset="0"/>
                <a:cs typeface="Arial" panose="020B0604020202020204" pitchFamily="34" charset="0"/>
              </a:rPr>
              <a:t>Miegamajame: vaiko ūgį atitinkanti lova, stalas ir kėdė, baldai kiekvieno vaiko asmeniniams daiktams, drabužiams. </a:t>
            </a:r>
          </a:p>
          <a:p>
            <a:r>
              <a:rPr lang="lt-LT" sz="2000" dirty="0">
                <a:solidFill>
                  <a:schemeClr val="tx1"/>
                </a:solidFill>
                <a:latin typeface="Arial" panose="020B0604020202020204" pitchFamily="34" charset="0"/>
                <a:cs typeface="Arial" panose="020B0604020202020204" pitchFamily="34" charset="0"/>
              </a:rPr>
              <a:t>Vaikai savo kambariuose, atsižvelgiant į amžių ir brandą, turi turėti kompiuterį su internetine prieiga. </a:t>
            </a:r>
          </a:p>
          <a:p>
            <a:r>
              <a:rPr lang="lt-LT" sz="2000" dirty="0">
                <a:solidFill>
                  <a:schemeClr val="tx1"/>
                </a:solidFill>
                <a:latin typeface="Arial" panose="020B0604020202020204" pitchFamily="34" charset="0"/>
                <a:cs typeface="Arial" panose="020B0604020202020204" pitchFamily="34" charset="0"/>
              </a:rPr>
              <a:t>Maistas gaminamas virtuvėje, jį gamina darbuotojai ir vaikai. Vyresni vaikai maistą gali gaminti patys. </a:t>
            </a:r>
          </a:p>
          <a:p>
            <a:endParaRPr lang="en-US" sz="2000" dirty="0"/>
          </a:p>
        </p:txBody>
      </p:sp>
      <p:pic>
        <p:nvPicPr>
          <p:cNvPr id="5" name="Picture 4"/>
          <p:cNvPicPr>
            <a:picLocks noChangeAspect="1"/>
          </p:cNvPicPr>
          <p:nvPr/>
        </p:nvPicPr>
        <p:blipFill>
          <a:blip r:embed="rId2" cstate="print"/>
          <a:srcRect/>
          <a:stretch>
            <a:fillRect/>
          </a:stretch>
        </p:blipFill>
        <p:spPr bwMode="auto">
          <a:xfrm>
            <a:off x="10713192" y="43393"/>
            <a:ext cx="1437217" cy="1081617"/>
          </a:xfrm>
          <a:prstGeom prst="rect">
            <a:avLst/>
          </a:prstGeom>
          <a:noFill/>
          <a:ln w="9525">
            <a:noFill/>
            <a:miter lim="800000"/>
            <a:headEnd/>
            <a:tailEnd/>
          </a:ln>
        </p:spPr>
      </p:pic>
    </p:spTree>
    <p:extLst>
      <p:ext uri="{BB962C8B-B14F-4D97-AF65-F5344CB8AC3E}">
        <p14:creationId xmlns:p14="http://schemas.microsoft.com/office/powerpoint/2010/main" val="21849202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52530"/>
          </a:xfrm>
        </p:spPr>
        <p:txBody>
          <a:bodyPr>
            <a:normAutofit/>
          </a:bodyPr>
          <a:lstStyle/>
          <a:p>
            <a:r>
              <a:rPr lang="lt-LT" sz="2800" b="1" dirty="0" smtClean="0">
                <a:solidFill>
                  <a:schemeClr val="accent1">
                    <a:lumMod val="75000"/>
                  </a:schemeClr>
                </a:solidFill>
                <a:latin typeface="Arial" panose="020B0604020202020204" pitchFamily="34" charset="0"/>
                <a:cs typeface="Arial" panose="020B0604020202020204" pitchFamily="34" charset="0"/>
              </a:rPr>
              <a:t>Aplinka </a:t>
            </a:r>
            <a:r>
              <a:rPr lang="lt-LT" sz="2800" b="1" dirty="0">
                <a:solidFill>
                  <a:schemeClr val="accent1">
                    <a:lumMod val="75000"/>
                  </a:schemeClr>
                </a:solidFill>
                <a:latin typeface="Arial" panose="020B0604020202020204" pitchFamily="34" charset="0"/>
                <a:cs typeface="Arial" panose="020B0604020202020204" pitchFamily="34" charset="0"/>
              </a:rPr>
              <a:t>ir būstas (3)</a:t>
            </a:r>
            <a:endParaRPr lang="en-US" sz="2800" dirty="0">
              <a:solidFill>
                <a:schemeClr val="accent1">
                  <a:lumMod val="75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2044679"/>
            <a:ext cx="8596668" cy="3880773"/>
          </a:xfrm>
        </p:spPr>
        <p:txBody>
          <a:bodyPr>
            <a:normAutofit fontScale="85000" lnSpcReduction="20000"/>
          </a:bodyPr>
          <a:lstStyle/>
          <a:p>
            <a:r>
              <a:rPr lang="lt-LT" sz="2400" dirty="0">
                <a:solidFill>
                  <a:schemeClr val="tx1"/>
                </a:solidFill>
                <a:latin typeface="Arial" panose="020B0604020202020204" pitchFamily="34" charset="0"/>
                <a:cs typeface="Arial" panose="020B0604020202020204" pitchFamily="34" charset="0"/>
              </a:rPr>
              <a:t>Užtikrinamas privatumas vonios / dušo ir tualetų patalpose. Asmens higienos patalpos turi būti aprūpintos būtinomis higienos priemonėmis, vaikai turi žinoti savo daiktų vietą.</a:t>
            </a:r>
          </a:p>
          <a:p>
            <a:r>
              <a:rPr lang="lt-LT" sz="2400" dirty="0">
                <a:solidFill>
                  <a:schemeClr val="tx1"/>
                </a:solidFill>
                <a:latin typeface="Arial" panose="020B0604020202020204" pitchFamily="34" charset="0"/>
                <a:cs typeface="Arial" panose="020B0604020202020204" pitchFamily="34" charset="0"/>
              </a:rPr>
              <a:t>Natūralus apšvietimas (išskyrus vonios / dušo ir tualetų, drabužinės patalpas); apsauga nuo tiesioginių saulės spindulių; kambariai natūraliai vėdinami. </a:t>
            </a:r>
          </a:p>
          <a:p>
            <a:r>
              <a:rPr lang="lt-LT" sz="2400" dirty="0">
                <a:solidFill>
                  <a:schemeClr val="tx1"/>
                </a:solidFill>
                <a:latin typeface="Arial" panose="020B0604020202020204" pitchFamily="34" charset="0"/>
                <a:cs typeface="Arial" panose="020B0604020202020204" pitchFamily="34" charset="0"/>
              </a:rPr>
              <a:t>Atsižvelgiant į vaiko amžių ir lytį jis aprūpinamas rūbais, batais, patalyne, higienos ir kitais būtinais daiktais. </a:t>
            </a:r>
          </a:p>
          <a:p>
            <a:r>
              <a:rPr lang="lt-LT" sz="2400" dirty="0">
                <a:solidFill>
                  <a:schemeClr val="tx1"/>
                </a:solidFill>
                <a:latin typeface="Arial" panose="020B0604020202020204" pitchFamily="34" charset="0"/>
                <a:cs typeface="Arial" panose="020B0604020202020204" pitchFamily="34" charset="0"/>
              </a:rPr>
              <a:t>Sudaromos galimybės dalyvauti įsigyjant šiuos daiktus arba juos pirkti patiems.</a:t>
            </a:r>
          </a:p>
          <a:p>
            <a:r>
              <a:rPr lang="lt-LT" sz="2400" dirty="0">
                <a:solidFill>
                  <a:schemeClr val="tx1"/>
                </a:solidFill>
                <a:latin typeface="Arial" panose="020B0604020202020204" pitchFamily="34" charset="0"/>
                <a:cs typeface="Arial" panose="020B0604020202020204" pitchFamily="34" charset="0"/>
              </a:rPr>
              <a:t>Asmeninis raktas pagal amžių ir brandą. </a:t>
            </a:r>
          </a:p>
          <a:p>
            <a:r>
              <a:rPr lang="lt-LT" sz="2400" dirty="0">
                <a:solidFill>
                  <a:schemeClr val="tx1"/>
                </a:solidFill>
                <a:latin typeface="Arial" panose="020B0604020202020204" pitchFamily="34" charset="0"/>
                <a:cs typeface="Arial" panose="020B0604020202020204" pitchFamily="34" charset="0"/>
              </a:rPr>
              <a:t>Vaikai turi būti sudaryta galimybė auginti naminį gyvūną. </a:t>
            </a:r>
            <a:endParaRPr lang="en-US" sz="2400" dirty="0">
              <a:solidFill>
                <a:schemeClr val="tx1"/>
              </a:solidFill>
              <a:latin typeface="Arial" panose="020B0604020202020204" pitchFamily="34" charset="0"/>
              <a:cs typeface="Arial" panose="020B0604020202020204" pitchFamily="34" charset="0"/>
            </a:endParaRPr>
          </a:p>
          <a:p>
            <a:endParaRPr lang="en-US" dirty="0"/>
          </a:p>
        </p:txBody>
      </p:sp>
      <p:pic>
        <p:nvPicPr>
          <p:cNvPr id="5" name="Picture 4"/>
          <p:cNvPicPr>
            <a:picLocks noChangeAspect="1"/>
          </p:cNvPicPr>
          <p:nvPr/>
        </p:nvPicPr>
        <p:blipFill>
          <a:blip r:embed="rId2" cstate="print"/>
          <a:srcRect/>
          <a:stretch>
            <a:fillRect/>
          </a:stretch>
        </p:blipFill>
        <p:spPr bwMode="auto">
          <a:xfrm>
            <a:off x="10713192" y="43393"/>
            <a:ext cx="1437217" cy="1081617"/>
          </a:xfrm>
          <a:prstGeom prst="rect">
            <a:avLst/>
          </a:prstGeom>
          <a:noFill/>
          <a:ln w="9525">
            <a:noFill/>
            <a:miter lim="800000"/>
            <a:headEnd/>
            <a:tailEnd/>
          </a:ln>
        </p:spPr>
      </p:pic>
    </p:spTree>
    <p:extLst>
      <p:ext uri="{BB962C8B-B14F-4D97-AF65-F5344CB8AC3E}">
        <p14:creationId xmlns:p14="http://schemas.microsoft.com/office/powerpoint/2010/main" val="23266765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ntraštė 1"/>
          <p:cNvSpPr>
            <a:spLocks noGrp="1"/>
          </p:cNvSpPr>
          <p:nvPr>
            <p:ph type="title"/>
          </p:nvPr>
        </p:nvSpPr>
        <p:spPr>
          <a:xfrm>
            <a:off x="1981200" y="457201"/>
            <a:ext cx="7715250" cy="739775"/>
          </a:xfrm>
        </p:spPr>
        <p:txBody>
          <a:bodyPr/>
          <a:lstStyle/>
          <a:p>
            <a:pPr algn="ctr"/>
            <a:r>
              <a:rPr lang="lt-LT" altLang="lt-LT" sz="3200" b="1" dirty="0"/>
              <a:t>VIZIJA</a:t>
            </a:r>
          </a:p>
        </p:txBody>
      </p:sp>
      <p:sp>
        <p:nvSpPr>
          <p:cNvPr id="4099" name="Turinio vietos rezervavimo ženklas 2"/>
          <p:cNvSpPr>
            <a:spLocks noGrp="1"/>
          </p:cNvSpPr>
          <p:nvPr>
            <p:ph idx="1"/>
          </p:nvPr>
        </p:nvSpPr>
        <p:spPr>
          <a:xfrm>
            <a:off x="2063750" y="1412876"/>
            <a:ext cx="8229600" cy="4968875"/>
          </a:xfrm>
        </p:spPr>
        <p:txBody>
          <a:bodyPr>
            <a:normAutofit lnSpcReduction="10000"/>
          </a:bodyPr>
          <a:lstStyle/>
          <a:p>
            <a:pPr marL="0" indent="0">
              <a:buNone/>
              <a:defRPr/>
            </a:pPr>
            <a:r>
              <a:rPr lang="lt-LT" sz="2400" b="1" i="1" dirty="0"/>
              <a:t>Lengviau užauginti stiprų vaiką nei prikelti palūžusį suaugusį žmogų“ (</a:t>
            </a:r>
            <a:r>
              <a:rPr lang="lt-LT" sz="2400" b="1" i="1" dirty="0" err="1"/>
              <a:t>Frederick</a:t>
            </a:r>
            <a:r>
              <a:rPr lang="lt-LT" sz="2400" b="1" i="1" dirty="0"/>
              <a:t> </a:t>
            </a:r>
            <a:r>
              <a:rPr lang="lt-LT" sz="2400" b="1" i="1" dirty="0" err="1"/>
              <a:t>Douglass</a:t>
            </a:r>
            <a:r>
              <a:rPr lang="lt-LT" sz="2400" b="1" i="1" dirty="0"/>
              <a:t>, 1855)</a:t>
            </a:r>
            <a:endParaRPr lang="lt-LT" sz="2400" dirty="0"/>
          </a:p>
          <a:p>
            <a:pPr>
              <a:defRPr/>
            </a:pPr>
            <a:endParaRPr lang="lt-LT" altLang="lt-LT" sz="2400" dirty="0"/>
          </a:p>
          <a:p>
            <a:pPr algn="just">
              <a:defRPr/>
            </a:pPr>
            <a:r>
              <a:rPr lang="lt-LT" altLang="lt-LT" sz="2400" dirty="0">
                <a:solidFill>
                  <a:schemeClr val="tx1"/>
                </a:solidFill>
              </a:rPr>
              <a:t>Kiekvienas vaikas turi galimybę užaugti saugiai ir kuo geriau atskleisti savo potencialą</a:t>
            </a:r>
          </a:p>
          <a:p>
            <a:pPr algn="just">
              <a:defRPr/>
            </a:pPr>
            <a:r>
              <a:rPr lang="lt-LT" altLang="lt-LT" sz="2400" dirty="0">
                <a:solidFill>
                  <a:schemeClr val="tx1"/>
                </a:solidFill>
              </a:rPr>
              <a:t>Esminis siekis – </a:t>
            </a:r>
            <a:r>
              <a:rPr lang="lt-LT" sz="2400" dirty="0">
                <a:solidFill>
                  <a:schemeClr val="tx1"/>
                </a:solidFill>
              </a:rPr>
              <a:t>kad vaikai netaptų pažeidžiamais ir visada liktų savo biologinėse šeimose, tuo tikslu teikiant visą pagalbą, reikalingą užtikrinti efektyvią tėvystę</a:t>
            </a:r>
            <a:endParaRPr lang="lt-LT" altLang="lt-LT" sz="2400" dirty="0">
              <a:solidFill>
                <a:schemeClr val="tx1"/>
              </a:solidFill>
            </a:endParaRPr>
          </a:p>
          <a:p>
            <a:pPr algn="just">
              <a:defRPr/>
            </a:pPr>
            <a:r>
              <a:rPr lang="lt-LT" altLang="lt-LT" sz="2400" dirty="0">
                <a:solidFill>
                  <a:schemeClr val="tx1"/>
                </a:solidFill>
              </a:rPr>
              <a:t>Tais atvejais, kai vaikas tampa pažeidžiamu  ir susiduria su sunkumais, kuo greičiau nustatyti ir suteikti pagalbą šeimai, o nesant galimybių augti vaikui savo šeimoje užtikrinti globą šeimoje.</a:t>
            </a:r>
          </a:p>
        </p:txBody>
      </p:sp>
      <p:pic>
        <p:nvPicPr>
          <p:cNvPr id="4" name="Picture 3"/>
          <p:cNvPicPr>
            <a:picLocks noChangeAspect="1"/>
          </p:cNvPicPr>
          <p:nvPr/>
        </p:nvPicPr>
        <p:blipFill>
          <a:blip r:embed="rId2" cstate="print"/>
          <a:srcRect/>
          <a:stretch>
            <a:fillRect/>
          </a:stretch>
        </p:blipFill>
        <p:spPr bwMode="auto">
          <a:xfrm>
            <a:off x="10713192" y="43393"/>
            <a:ext cx="1437217" cy="1081617"/>
          </a:xfrm>
          <a:prstGeom prst="rect">
            <a:avLst/>
          </a:prstGeom>
          <a:noFill/>
          <a:ln w="9525">
            <a:noFill/>
            <a:miter lim="800000"/>
            <a:headEnd/>
            <a:tailEnd/>
          </a:ln>
        </p:spPr>
      </p:pic>
    </p:spTree>
    <p:extLst>
      <p:ext uri="{BB962C8B-B14F-4D97-AF65-F5344CB8AC3E}">
        <p14:creationId xmlns:p14="http://schemas.microsoft.com/office/powerpoint/2010/main" val="30437587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39651"/>
          </a:xfrm>
        </p:spPr>
        <p:txBody>
          <a:bodyPr>
            <a:normAutofit/>
          </a:bodyPr>
          <a:lstStyle/>
          <a:p>
            <a:r>
              <a:rPr lang="lt-LT" sz="2800" b="1" dirty="0">
                <a:solidFill>
                  <a:schemeClr val="accent1">
                    <a:lumMod val="75000"/>
                  </a:schemeClr>
                </a:solidFill>
                <a:latin typeface="Arial" panose="020B0604020202020204" pitchFamily="34" charset="0"/>
                <a:cs typeface="Arial" panose="020B0604020202020204" pitchFamily="34" charset="0"/>
              </a:rPr>
              <a:t>Personalas</a:t>
            </a:r>
            <a:endParaRPr lang="en-US" sz="2800" b="1" dirty="0">
              <a:solidFill>
                <a:schemeClr val="accent1">
                  <a:lumMod val="75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1527037"/>
            <a:ext cx="8596668" cy="4886641"/>
          </a:xfrm>
        </p:spPr>
        <p:txBody>
          <a:bodyPr>
            <a:normAutofit/>
          </a:bodyPr>
          <a:lstStyle/>
          <a:p>
            <a:r>
              <a:rPr lang="lt-LT" sz="2000" dirty="0">
                <a:solidFill>
                  <a:schemeClr val="tx1"/>
                </a:solidFill>
                <a:latin typeface="Arial" panose="020B0604020202020204" pitchFamily="34" charset="0"/>
                <a:cs typeface="Arial" panose="020B0604020202020204" pitchFamily="34" charset="0"/>
              </a:rPr>
              <a:t>Turi teisės aktuose numatytą profesinį išsilavinimą, išklausęs mokymus, teisės aktų nustatyta tvarka įgijęs licencijas, atestacijos pažymėjimus. </a:t>
            </a:r>
          </a:p>
          <a:p>
            <a:r>
              <a:rPr lang="lt-LT" sz="2000" dirty="0">
                <a:solidFill>
                  <a:schemeClr val="tx1"/>
                </a:solidFill>
                <a:latin typeface="Arial" panose="020B0604020202020204" pitchFamily="34" charset="0"/>
                <a:cs typeface="Arial" panose="020B0604020202020204" pitchFamily="34" charset="0"/>
              </a:rPr>
              <a:t>Socialinio darbuotojo funkcijos dirbant BGN apima platesnį kompetencijų spektrą nei dirbant įprastą socialinį darbą ar darbą instituciniuose vaikų globos namuose. </a:t>
            </a:r>
          </a:p>
          <a:p>
            <a:r>
              <a:rPr lang="lt-LT" sz="2000" dirty="0">
                <a:solidFill>
                  <a:schemeClr val="tx1"/>
                </a:solidFill>
                <a:latin typeface="Arial" panose="020B0604020202020204" pitchFamily="34" charset="0"/>
                <a:cs typeface="Arial" panose="020B0604020202020204" pitchFamily="34" charset="0"/>
              </a:rPr>
              <a:t>Turi praeiti tęstinę mokymo programą, skirta socialiniams darbuotojams ir socialinių darbuotojų padėjėjams, dirbantiems BGN (organizuoja  Globos centrai). </a:t>
            </a:r>
          </a:p>
          <a:p>
            <a:r>
              <a:rPr lang="lt-LT" sz="2000" dirty="0">
                <a:solidFill>
                  <a:schemeClr val="tx1"/>
                </a:solidFill>
                <a:latin typeface="Arial" panose="020B0604020202020204" pitchFamily="34" charset="0"/>
                <a:cs typeface="Arial" panose="020B0604020202020204" pitchFamily="34" charset="0"/>
              </a:rPr>
              <a:t>Kadangi personalas dirba su vaikais ir paaugliais, patyrusiais netektis ir sunkias psichologines traumas, BVGN darbuotojai turi būti baigę GIMK pagrindinius ir specializuotus mokymus, organizuojamus Globos centrų. </a:t>
            </a:r>
          </a:p>
          <a:p>
            <a:r>
              <a:rPr lang="lt-LT" sz="2000" dirty="0">
                <a:solidFill>
                  <a:schemeClr val="tx1"/>
                </a:solidFill>
                <a:latin typeface="Arial" panose="020B0604020202020204" pitchFamily="34" charset="0"/>
                <a:cs typeface="Arial" panose="020B0604020202020204" pitchFamily="34" charset="0"/>
              </a:rPr>
              <a:t>Užtikrinamos tęstinės  Globos centrų konsultacijos. </a:t>
            </a:r>
          </a:p>
          <a:p>
            <a:endParaRPr lang="en-US" sz="2000" dirty="0"/>
          </a:p>
        </p:txBody>
      </p:sp>
      <p:pic>
        <p:nvPicPr>
          <p:cNvPr id="5" name="Picture 4"/>
          <p:cNvPicPr>
            <a:picLocks noChangeAspect="1"/>
          </p:cNvPicPr>
          <p:nvPr/>
        </p:nvPicPr>
        <p:blipFill>
          <a:blip r:embed="rId2" cstate="print"/>
          <a:srcRect/>
          <a:stretch>
            <a:fillRect/>
          </a:stretch>
        </p:blipFill>
        <p:spPr bwMode="auto">
          <a:xfrm>
            <a:off x="10713192" y="43393"/>
            <a:ext cx="1437217" cy="1081617"/>
          </a:xfrm>
          <a:prstGeom prst="rect">
            <a:avLst/>
          </a:prstGeom>
          <a:noFill/>
          <a:ln w="9525">
            <a:noFill/>
            <a:miter lim="800000"/>
            <a:headEnd/>
            <a:tailEnd/>
          </a:ln>
        </p:spPr>
      </p:pic>
    </p:spTree>
    <p:extLst>
      <p:ext uri="{BB962C8B-B14F-4D97-AF65-F5344CB8AC3E}">
        <p14:creationId xmlns:p14="http://schemas.microsoft.com/office/powerpoint/2010/main" val="6019086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avadinimas 4"/>
          <p:cNvSpPr>
            <a:spLocks noGrp="1"/>
          </p:cNvSpPr>
          <p:nvPr>
            <p:ph type="ctrTitle"/>
          </p:nvPr>
        </p:nvSpPr>
        <p:spPr>
          <a:xfrm>
            <a:off x="616945" y="1966586"/>
            <a:ext cx="9683826" cy="2129425"/>
          </a:xfrm>
        </p:spPr>
        <p:txBody>
          <a:bodyPr>
            <a:normAutofit/>
          </a:bodyPr>
          <a:lstStyle/>
          <a:p>
            <a:pPr algn="ctr"/>
            <a:r>
              <a:rPr lang="lt-LT" sz="4000" b="1" dirty="0">
                <a:solidFill>
                  <a:schemeClr val="accent1">
                    <a:lumMod val="75000"/>
                  </a:schemeClr>
                </a:solidFill>
                <a:latin typeface="Arial" panose="020B0604020202020204" pitchFamily="34" charset="0"/>
                <a:cs typeface="Arial" panose="020B0604020202020204" pitchFamily="34" charset="0"/>
              </a:rPr>
              <a:t>Šeimos modelio bendruomeninių vaikų globos namų </a:t>
            </a:r>
            <a:r>
              <a:rPr lang="en-US" sz="4000" b="1" dirty="0" err="1" smtClean="0">
                <a:solidFill>
                  <a:schemeClr val="accent1">
                    <a:lumMod val="75000"/>
                  </a:schemeClr>
                </a:solidFill>
                <a:latin typeface="Arial" panose="020B0604020202020204" pitchFamily="34" charset="0"/>
                <a:cs typeface="Arial" panose="020B0604020202020204" pitchFamily="34" charset="0"/>
              </a:rPr>
              <a:t>strukt</a:t>
            </a:r>
            <a:r>
              <a:rPr lang="lt-LT" sz="4000" b="1" dirty="0" err="1" smtClean="0">
                <a:solidFill>
                  <a:schemeClr val="accent1">
                    <a:lumMod val="75000"/>
                  </a:schemeClr>
                </a:solidFill>
                <a:latin typeface="Arial" panose="020B0604020202020204" pitchFamily="34" charset="0"/>
                <a:cs typeface="Arial" panose="020B0604020202020204" pitchFamily="34" charset="0"/>
              </a:rPr>
              <a:t>ūra</a:t>
            </a:r>
            <a:endParaRPr lang="lt-LT" sz="4000" b="1" dirty="0">
              <a:solidFill>
                <a:schemeClr val="accent1">
                  <a:lumMod val="75000"/>
                </a:schemeClr>
              </a:solidFill>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cstate="print"/>
          <a:srcRect/>
          <a:stretch>
            <a:fillRect/>
          </a:stretch>
        </p:blipFill>
        <p:spPr bwMode="auto">
          <a:xfrm>
            <a:off x="10713192" y="43393"/>
            <a:ext cx="1437217" cy="1081617"/>
          </a:xfrm>
          <a:prstGeom prst="rect">
            <a:avLst/>
          </a:prstGeom>
          <a:noFill/>
          <a:ln w="9525">
            <a:noFill/>
            <a:miter lim="800000"/>
            <a:headEnd/>
            <a:tailEnd/>
          </a:ln>
        </p:spPr>
      </p:pic>
    </p:spTree>
    <p:extLst>
      <p:ext uri="{BB962C8B-B14F-4D97-AF65-F5344CB8AC3E}">
        <p14:creationId xmlns:p14="http://schemas.microsoft.com/office/powerpoint/2010/main" val="11730071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Pavadinimas 20"/>
          <p:cNvSpPr>
            <a:spLocks noGrp="1"/>
          </p:cNvSpPr>
          <p:nvPr>
            <p:ph type="title"/>
          </p:nvPr>
        </p:nvSpPr>
        <p:spPr>
          <a:xfrm>
            <a:off x="99748" y="87136"/>
            <a:ext cx="8911687" cy="600219"/>
          </a:xfrm>
        </p:spPr>
        <p:txBody>
          <a:bodyPr>
            <a:normAutofit/>
          </a:bodyPr>
          <a:lstStyle/>
          <a:p>
            <a:pPr algn="ctr"/>
            <a:r>
              <a:rPr lang="lt-LT" sz="2800" b="1" dirty="0">
                <a:solidFill>
                  <a:schemeClr val="accent1">
                    <a:lumMod val="75000"/>
                  </a:schemeClr>
                </a:solidFill>
                <a:latin typeface="Times New Roman" panose="02020603050405020304" pitchFamily="18" charset="0"/>
                <a:cs typeface="Times New Roman" panose="02020603050405020304" pitchFamily="18" charset="0"/>
              </a:rPr>
              <a:t>Kuratorius/savivaldybės atstovas/ atvejo vadybininkas</a:t>
            </a:r>
          </a:p>
        </p:txBody>
      </p:sp>
      <p:graphicFrame>
        <p:nvGraphicFramePr>
          <p:cNvPr id="23" name="Diagrama 22"/>
          <p:cNvGraphicFramePr/>
          <p:nvPr>
            <p:extLst>
              <p:ext uri="{D42A27DB-BD31-4B8C-83A1-F6EECF244321}">
                <p14:modId xmlns:p14="http://schemas.microsoft.com/office/powerpoint/2010/main" val="925492771"/>
              </p:ext>
            </p:extLst>
          </p:nvPr>
        </p:nvGraphicFramePr>
        <p:xfrm>
          <a:off x="1166292" y="1328256"/>
          <a:ext cx="8633911"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27" name="Tiesioji rodyklės jungtis 26"/>
          <p:cNvCxnSpPr/>
          <p:nvPr/>
        </p:nvCxnSpPr>
        <p:spPr>
          <a:xfrm>
            <a:off x="4772417" y="3858016"/>
            <a:ext cx="25052" cy="40083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29" name="Rodyklė  aukštyn-žemyn 28"/>
          <p:cNvSpPr/>
          <p:nvPr/>
        </p:nvSpPr>
        <p:spPr>
          <a:xfrm>
            <a:off x="6453780" y="3786389"/>
            <a:ext cx="463463" cy="1165007"/>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30" name="Rodyklė  aukštyn-žemyn 29"/>
          <p:cNvSpPr/>
          <p:nvPr/>
        </p:nvSpPr>
        <p:spPr>
          <a:xfrm>
            <a:off x="2861095" y="3858016"/>
            <a:ext cx="373619" cy="1054743"/>
          </a:xfrm>
          <a:prstGeom prst="upDown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ln>
                <a:solidFill>
                  <a:schemeClr val="bg1"/>
                </a:solidFill>
              </a:ln>
            </a:endParaRPr>
          </a:p>
        </p:txBody>
      </p:sp>
      <p:sp>
        <p:nvSpPr>
          <p:cNvPr id="31" name="Rodyklė žemyn 30"/>
          <p:cNvSpPr/>
          <p:nvPr/>
        </p:nvSpPr>
        <p:spPr>
          <a:xfrm>
            <a:off x="5647826" y="2116041"/>
            <a:ext cx="425884" cy="5001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33" name="Rodyklė kairėn-dešinėn 32"/>
          <p:cNvSpPr/>
          <p:nvPr/>
        </p:nvSpPr>
        <p:spPr>
          <a:xfrm>
            <a:off x="4671502" y="2893512"/>
            <a:ext cx="576198" cy="313151"/>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2" name="Stačiakampis 21"/>
          <p:cNvSpPr/>
          <p:nvPr/>
        </p:nvSpPr>
        <p:spPr>
          <a:xfrm>
            <a:off x="1495448" y="1038599"/>
            <a:ext cx="8304756" cy="1051194"/>
          </a:xfrm>
          <a:prstGeom prst="rect">
            <a:avLst/>
          </a:prstGeom>
          <a:solidFill>
            <a:schemeClr val="accent1">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lt-LT" sz="2400" dirty="0">
                <a:ln w="0">
                  <a:solidFill>
                    <a:schemeClr val="tx1"/>
                  </a:solidFill>
                </a:ln>
                <a:solidFill>
                  <a:schemeClr val="tx1"/>
                </a:solidFill>
                <a:effectLst>
                  <a:outerShdw blurRad="38100" dist="19050" dir="2700000" algn="tl" rotWithShape="0">
                    <a:schemeClr val="dk1">
                      <a:alpha val="40000"/>
                    </a:schemeClr>
                  </a:outerShdw>
                </a:effectLst>
                <a:latin typeface="Times" panose="02020603050405020304" pitchFamily="18" charset="0"/>
                <a:cs typeface="Times" panose="02020603050405020304" pitchFamily="18" charset="0"/>
              </a:rPr>
              <a:t>BENDROMENINIŲ VAIKŲ GLOBOS NAMŲ STEIGĖJAS</a:t>
            </a:r>
          </a:p>
        </p:txBody>
      </p:sp>
      <p:pic>
        <p:nvPicPr>
          <p:cNvPr id="10" name="Picture 9"/>
          <p:cNvPicPr>
            <a:picLocks noChangeAspect="1"/>
          </p:cNvPicPr>
          <p:nvPr/>
        </p:nvPicPr>
        <p:blipFill>
          <a:blip r:embed="rId7" cstate="print"/>
          <a:srcRect/>
          <a:stretch>
            <a:fillRect/>
          </a:stretch>
        </p:blipFill>
        <p:spPr bwMode="auto">
          <a:xfrm>
            <a:off x="10713192" y="43393"/>
            <a:ext cx="1437217" cy="1081617"/>
          </a:xfrm>
          <a:prstGeom prst="rect">
            <a:avLst/>
          </a:prstGeom>
          <a:noFill/>
          <a:ln w="9525">
            <a:noFill/>
            <a:miter lim="800000"/>
            <a:headEnd/>
            <a:tailEnd/>
          </a:ln>
        </p:spPr>
      </p:pic>
    </p:spTree>
    <p:extLst>
      <p:ext uri="{BB962C8B-B14F-4D97-AF65-F5344CB8AC3E}">
        <p14:creationId xmlns:p14="http://schemas.microsoft.com/office/powerpoint/2010/main" val="39608035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xmlns="" id="{02AAFF66-5C7E-4139-AFBD-5D6724D08FBC}"/>
              </a:ext>
            </a:extLst>
          </p:cNvPr>
          <p:cNvSpPr>
            <a:spLocks noGrp="1"/>
          </p:cNvSpPr>
          <p:nvPr>
            <p:ph idx="4294967295"/>
          </p:nvPr>
        </p:nvSpPr>
        <p:spPr>
          <a:xfrm>
            <a:off x="0" y="2372933"/>
            <a:ext cx="10058400" cy="1824038"/>
          </a:xfrm>
        </p:spPr>
        <p:txBody>
          <a:bodyPr>
            <a:normAutofit/>
          </a:bodyPr>
          <a:lstStyle/>
          <a:p>
            <a:pPr marL="0" indent="0" algn="ctr">
              <a:buNone/>
            </a:pPr>
            <a:r>
              <a:rPr lang="lt-LT" altLang="lt-LT" sz="4000" b="1" dirty="0">
                <a:solidFill>
                  <a:schemeClr val="accent1">
                    <a:lumMod val="75000"/>
                  </a:schemeClr>
                </a:solidFill>
                <a:latin typeface="Arial" panose="020B0604020202020204" pitchFamily="34" charset="0"/>
                <a:cs typeface="Arial" panose="020B0604020202020204" pitchFamily="34" charset="0"/>
              </a:rPr>
              <a:t>Vaikų institucinės globos pertvarka: investicijos į infrastruktūrą</a:t>
            </a:r>
            <a:endParaRPr lang="lt-LT" sz="4000" b="1" dirty="0">
              <a:solidFill>
                <a:schemeClr val="accent1">
                  <a:lumMod val="75000"/>
                </a:schemeClr>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srcRect/>
          <a:stretch>
            <a:fillRect/>
          </a:stretch>
        </p:blipFill>
        <p:spPr bwMode="auto">
          <a:xfrm>
            <a:off x="10713192" y="43393"/>
            <a:ext cx="1437217" cy="1081617"/>
          </a:xfrm>
          <a:prstGeom prst="rect">
            <a:avLst/>
          </a:prstGeom>
          <a:noFill/>
          <a:ln w="9525">
            <a:noFill/>
            <a:miter lim="800000"/>
            <a:headEnd/>
            <a:tailEnd/>
          </a:ln>
        </p:spPr>
      </p:pic>
    </p:spTree>
    <p:extLst>
      <p:ext uri="{BB962C8B-B14F-4D97-AF65-F5344CB8AC3E}">
        <p14:creationId xmlns:p14="http://schemas.microsoft.com/office/powerpoint/2010/main" val="21097500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Lentelė 1"/>
          <p:cNvGraphicFramePr>
            <a:graphicFrameLocks noGrp="1"/>
          </p:cNvGraphicFramePr>
          <p:nvPr>
            <p:extLst>
              <p:ext uri="{D42A27DB-BD31-4B8C-83A1-F6EECF244321}">
                <p14:modId xmlns:p14="http://schemas.microsoft.com/office/powerpoint/2010/main" val="1465215481"/>
              </p:ext>
            </p:extLst>
          </p:nvPr>
        </p:nvGraphicFramePr>
        <p:xfrm>
          <a:off x="527382" y="1988840"/>
          <a:ext cx="10561174" cy="3413760"/>
        </p:xfrm>
        <a:graphic>
          <a:graphicData uri="http://schemas.openxmlformats.org/drawingml/2006/table">
            <a:tbl>
              <a:tblPr firstRow="1" bandRow="1">
                <a:tableStyleId>{21E4AEA4-8DFA-4A89-87EB-49C32662AFE0}</a:tableStyleId>
              </a:tblPr>
              <a:tblGrid>
                <a:gridCol w="4032448">
                  <a:extLst>
                    <a:ext uri="{9D8B030D-6E8A-4147-A177-3AD203B41FA5}">
                      <a16:colId xmlns:a16="http://schemas.microsoft.com/office/drawing/2014/main" xmlns="" val="20000"/>
                    </a:ext>
                  </a:extLst>
                </a:gridCol>
                <a:gridCol w="3264363">
                  <a:extLst>
                    <a:ext uri="{9D8B030D-6E8A-4147-A177-3AD203B41FA5}">
                      <a16:colId xmlns:a16="http://schemas.microsoft.com/office/drawing/2014/main" xmlns="" val="20001"/>
                    </a:ext>
                  </a:extLst>
                </a:gridCol>
                <a:gridCol w="3264363">
                  <a:extLst>
                    <a:ext uri="{9D8B030D-6E8A-4147-A177-3AD203B41FA5}">
                      <a16:colId xmlns:a16="http://schemas.microsoft.com/office/drawing/2014/main" xmlns="" val="20002"/>
                    </a:ext>
                  </a:extLst>
                </a:gridCol>
              </a:tblGrid>
              <a:tr h="609600">
                <a:tc>
                  <a:txBody>
                    <a:bodyPr/>
                    <a:lstStyle/>
                    <a:p>
                      <a:endParaRPr lang="lt-LT" sz="2400" dirty="0">
                        <a:latin typeface="Arial" panose="020B0604020202020204" pitchFamily="34" charset="0"/>
                        <a:cs typeface="Arial" panose="020B0604020202020204" pitchFamily="34" charset="0"/>
                      </a:endParaRPr>
                    </a:p>
                  </a:txBody>
                  <a:tcPr marL="121920" marR="121920" marT="60960" marB="60960">
                    <a:noFill/>
                  </a:tcPr>
                </a:tc>
                <a:tc>
                  <a:txBody>
                    <a:bodyPr/>
                    <a:lstStyle/>
                    <a:p>
                      <a:pPr algn="ctr"/>
                      <a:r>
                        <a:rPr lang="lt-LT" sz="2400" dirty="0">
                          <a:latin typeface="Arial" panose="020B0604020202020204" pitchFamily="34" charset="0"/>
                          <a:cs typeface="Arial" panose="020B0604020202020204" pitchFamily="34" charset="0"/>
                        </a:rPr>
                        <a:t>VAIKAI</a:t>
                      </a:r>
                      <a:r>
                        <a:rPr lang="lt-LT" sz="2400" baseline="0" dirty="0">
                          <a:latin typeface="Arial" panose="020B0604020202020204" pitchFamily="34" charset="0"/>
                          <a:cs typeface="Arial" panose="020B0604020202020204" pitchFamily="34" charset="0"/>
                        </a:rPr>
                        <a:t> </a:t>
                      </a:r>
                      <a:endParaRPr lang="lt-LT" sz="2400" dirty="0">
                        <a:latin typeface="Arial" panose="020B0604020202020204" pitchFamily="34" charset="0"/>
                        <a:cs typeface="Arial" panose="020B0604020202020204" pitchFamily="34" charset="0"/>
                      </a:endParaRPr>
                    </a:p>
                  </a:txBody>
                  <a:tcPr marL="121920" marR="121920" marT="60960" marB="60960"/>
                </a:tc>
                <a:tc>
                  <a:txBody>
                    <a:bodyPr/>
                    <a:lstStyle/>
                    <a:p>
                      <a:pPr algn="ctr"/>
                      <a:r>
                        <a:rPr lang="lt-LT" sz="2400" dirty="0">
                          <a:latin typeface="Arial" panose="020B0604020202020204" pitchFamily="34" charset="0"/>
                          <a:cs typeface="Arial" panose="020B0604020202020204" pitchFamily="34" charset="0"/>
                        </a:rPr>
                        <a:t>NEĮGALIEJI</a:t>
                      </a:r>
                      <a:r>
                        <a:rPr lang="lt-LT" sz="2400" baseline="0" dirty="0">
                          <a:latin typeface="Arial" panose="020B0604020202020204" pitchFamily="34" charset="0"/>
                          <a:cs typeface="Arial" panose="020B0604020202020204" pitchFamily="34" charset="0"/>
                        </a:rPr>
                        <a:t> </a:t>
                      </a:r>
                      <a:r>
                        <a:rPr lang="lt-LT" sz="2400" dirty="0">
                          <a:latin typeface="Arial" panose="020B0604020202020204" pitchFamily="34" charset="0"/>
                          <a:cs typeface="Arial" panose="020B0604020202020204" pitchFamily="34" charset="0"/>
                        </a:rPr>
                        <a:t> </a:t>
                      </a:r>
                    </a:p>
                  </a:txBody>
                  <a:tcPr marL="121920" marR="121920" marT="60960" marB="60960"/>
                </a:tc>
                <a:extLst>
                  <a:ext uri="{0D108BD9-81ED-4DB2-BD59-A6C34878D82A}">
                    <a16:rowId xmlns:a16="http://schemas.microsoft.com/office/drawing/2014/main" xmlns="" val="10000"/>
                  </a:ext>
                </a:extLst>
              </a:tr>
              <a:tr h="609600">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t-LT" sz="2400" dirty="0">
                          <a:latin typeface="Arial" panose="020B0604020202020204" pitchFamily="34" charset="0"/>
                          <a:cs typeface="Arial" panose="020B0604020202020204" pitchFamily="34" charset="0"/>
                        </a:rPr>
                        <a:t>ESF</a:t>
                      </a:r>
                      <a:r>
                        <a:rPr lang="lt-LT" sz="2400" baseline="0" dirty="0">
                          <a:latin typeface="Arial" panose="020B0604020202020204" pitchFamily="34" charset="0"/>
                          <a:cs typeface="Arial" panose="020B0604020202020204" pitchFamily="34" charset="0"/>
                        </a:rPr>
                        <a:t> (VEIKLA): 38,9 mln. </a:t>
                      </a:r>
                      <a:r>
                        <a:rPr lang="lt-LT" sz="2400" baseline="0" dirty="0" err="1">
                          <a:latin typeface="Arial" panose="020B0604020202020204" pitchFamily="34" charset="0"/>
                          <a:cs typeface="Arial" panose="020B0604020202020204" pitchFamily="34" charset="0"/>
                        </a:rPr>
                        <a:t>Eur</a:t>
                      </a:r>
                      <a:endParaRPr lang="lt-LT" sz="2400" dirty="0">
                        <a:latin typeface="Arial" panose="020B0604020202020204" pitchFamily="34" charset="0"/>
                        <a:cs typeface="Arial" panose="020B0604020202020204" pitchFamily="34" charset="0"/>
                      </a:endParaRPr>
                    </a:p>
                  </a:txBody>
                  <a:tcPr marL="121920" marR="121920" marT="60960" marB="60960" anchor="ctr">
                    <a:solidFill>
                      <a:schemeClr val="accent6">
                        <a:lumMod val="40000"/>
                        <a:lumOff val="60000"/>
                      </a:schemeClr>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t-LT" sz="2400" dirty="0">
                          <a:latin typeface="Arial" panose="020B0604020202020204" pitchFamily="34" charset="0"/>
                          <a:cs typeface="Arial" panose="020B0604020202020204" pitchFamily="34" charset="0"/>
                        </a:rPr>
                        <a:t>I-</a:t>
                      </a:r>
                      <a:r>
                        <a:rPr lang="lt-LT" sz="2400" dirty="0" err="1">
                          <a:latin typeface="Arial" panose="020B0604020202020204" pitchFamily="34" charset="0"/>
                          <a:cs typeface="Arial" panose="020B0604020202020204" pitchFamily="34" charset="0"/>
                        </a:rPr>
                        <a:t>ojo</a:t>
                      </a:r>
                      <a:r>
                        <a:rPr lang="lt-LT" sz="2400" dirty="0">
                          <a:latin typeface="Arial" panose="020B0604020202020204" pitchFamily="34" charset="0"/>
                          <a:cs typeface="Arial" panose="020B0604020202020204" pitchFamily="34" charset="0"/>
                        </a:rPr>
                        <a:t> etapo projektas:</a:t>
                      </a:r>
                      <a:r>
                        <a:rPr lang="lt-LT" sz="2400" baseline="0" dirty="0">
                          <a:latin typeface="Arial" panose="020B0604020202020204" pitchFamily="34" charset="0"/>
                          <a:cs typeface="Arial" panose="020B0604020202020204" pitchFamily="34" charset="0"/>
                        </a:rPr>
                        <a:t> 10,3 mln. </a:t>
                      </a:r>
                      <a:r>
                        <a:rPr lang="lt-LT" sz="2400" baseline="0" dirty="0" err="1">
                          <a:latin typeface="Arial" panose="020B0604020202020204" pitchFamily="34" charset="0"/>
                          <a:cs typeface="Arial" panose="020B0604020202020204" pitchFamily="34" charset="0"/>
                        </a:rPr>
                        <a:t>Eur</a:t>
                      </a:r>
                      <a:r>
                        <a:rPr lang="lt-LT" sz="2400" baseline="0" dirty="0">
                          <a:latin typeface="Arial" panose="020B0604020202020204" pitchFamily="34" charset="0"/>
                          <a:cs typeface="Arial" panose="020B0604020202020204" pitchFamily="34" charset="0"/>
                        </a:rPr>
                        <a:t> </a:t>
                      </a:r>
                      <a:endParaRPr lang="lt-LT" sz="2400" dirty="0">
                        <a:latin typeface="Arial" panose="020B0604020202020204" pitchFamily="34" charset="0"/>
                        <a:cs typeface="Arial" panose="020B0604020202020204" pitchFamily="34" charset="0"/>
                      </a:endParaRPr>
                    </a:p>
                  </a:txBody>
                  <a:tcPr marL="121920" marR="121920" marT="60960" marB="60960" anchor="ctr">
                    <a:solidFill>
                      <a:schemeClr val="accent6">
                        <a:lumMod val="40000"/>
                        <a:lumOff val="60000"/>
                      </a:schemeClr>
                    </a:solidFill>
                  </a:tcPr>
                </a:tc>
                <a:tc hMerge="1">
                  <a:txBody>
                    <a:bodyPr/>
                    <a:lstStyle/>
                    <a:p>
                      <a:endParaRPr lang="lt-LT"/>
                    </a:p>
                  </a:txBody>
                  <a:tcPr/>
                </a:tc>
                <a:extLst>
                  <a:ext uri="{0D108BD9-81ED-4DB2-BD59-A6C34878D82A}">
                    <a16:rowId xmlns:a16="http://schemas.microsoft.com/office/drawing/2014/main" xmlns="" val="10001"/>
                  </a:ext>
                </a:extLst>
              </a:tr>
              <a:tr h="609600">
                <a:tc vMerge="1">
                  <a:txBody>
                    <a:bodyPr/>
                    <a:lstStyle/>
                    <a:p>
                      <a:endParaRPr lang="lt-LT" sz="2400" dirty="0">
                        <a:latin typeface="Cambria" panose="02040503050406030204"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t-LT" sz="2400" dirty="0">
                          <a:latin typeface="Arial" panose="020B0604020202020204" pitchFamily="34" charset="0"/>
                          <a:cs typeface="Arial" panose="020B0604020202020204" pitchFamily="34" charset="0"/>
                        </a:rPr>
                        <a:t>11,16</a:t>
                      </a:r>
                      <a:r>
                        <a:rPr lang="lt-LT" sz="2400" baseline="0" dirty="0">
                          <a:latin typeface="Arial" panose="020B0604020202020204" pitchFamily="34" charset="0"/>
                          <a:cs typeface="Arial" panose="020B0604020202020204" pitchFamily="34" charset="0"/>
                        </a:rPr>
                        <a:t> mln. </a:t>
                      </a:r>
                      <a:r>
                        <a:rPr lang="lt-LT" sz="2400" baseline="0" dirty="0" err="1">
                          <a:latin typeface="Arial" panose="020B0604020202020204" pitchFamily="34" charset="0"/>
                          <a:cs typeface="Arial" panose="020B0604020202020204" pitchFamily="34" charset="0"/>
                        </a:rPr>
                        <a:t>Eur</a:t>
                      </a:r>
                      <a:endParaRPr lang="lt-LT" sz="2400" dirty="0">
                        <a:latin typeface="Arial" panose="020B0604020202020204" pitchFamily="34" charset="0"/>
                        <a:cs typeface="Arial" panose="020B0604020202020204" pitchFamily="34" charset="0"/>
                      </a:endParaRPr>
                    </a:p>
                  </a:txBody>
                  <a:tcPr marL="121920" marR="121920" marT="60960" marB="60960" anchor="ctr">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t-LT" sz="2400" dirty="0">
                          <a:latin typeface="Arial" panose="020B0604020202020204" pitchFamily="34" charset="0"/>
                          <a:cs typeface="Arial" panose="020B0604020202020204" pitchFamily="34" charset="0"/>
                        </a:rPr>
                        <a:t>17,4 mln.</a:t>
                      </a:r>
                      <a:r>
                        <a:rPr lang="en-US" sz="2400" dirty="0">
                          <a:latin typeface="Arial" panose="020B0604020202020204" pitchFamily="34" charset="0"/>
                          <a:cs typeface="Arial" panose="020B0604020202020204" pitchFamily="34" charset="0"/>
                        </a:rPr>
                        <a:t> </a:t>
                      </a:r>
                      <a:r>
                        <a:rPr lang="lt-LT" sz="2400" dirty="0" err="1">
                          <a:latin typeface="Arial" panose="020B0604020202020204" pitchFamily="34" charset="0"/>
                          <a:cs typeface="Arial" panose="020B0604020202020204" pitchFamily="34" charset="0"/>
                        </a:rPr>
                        <a:t>Eur</a:t>
                      </a:r>
                      <a:endParaRPr lang="lt-LT" sz="2400" dirty="0">
                        <a:latin typeface="Arial" panose="020B0604020202020204" pitchFamily="34" charset="0"/>
                        <a:cs typeface="Arial" panose="020B0604020202020204" pitchFamily="34" charset="0"/>
                      </a:endParaRPr>
                    </a:p>
                  </a:txBody>
                  <a:tcPr marL="121920" marR="121920" marT="60960" marB="60960" anchor="ctr">
                    <a:solidFill>
                      <a:schemeClr val="accent6">
                        <a:lumMod val="40000"/>
                        <a:lumOff val="60000"/>
                      </a:schemeClr>
                    </a:solidFill>
                  </a:tcPr>
                </a:tc>
                <a:extLst>
                  <a:ext uri="{0D108BD9-81ED-4DB2-BD59-A6C34878D82A}">
                    <a16:rowId xmlns:a16="http://schemas.microsoft.com/office/drawing/2014/main" xmlns="" val="10002"/>
                  </a:ext>
                </a:extLst>
              </a:tr>
              <a:tr h="1584960">
                <a:tc>
                  <a:txBody>
                    <a:bodyPr/>
                    <a:lstStyle/>
                    <a:p>
                      <a:pPr algn="ctr"/>
                      <a:r>
                        <a:rPr lang="lt-LT" sz="2400" dirty="0">
                          <a:latin typeface="Arial" panose="020B0604020202020204" pitchFamily="34" charset="0"/>
                          <a:cs typeface="Arial" panose="020B0604020202020204" pitchFamily="34" charset="0"/>
                        </a:rPr>
                        <a:t>ERPF (INFRASTRUKTŪRA): 38,5 mln. </a:t>
                      </a:r>
                      <a:r>
                        <a:rPr lang="lt-LT" sz="2400" dirty="0" err="1">
                          <a:latin typeface="Arial" panose="020B0604020202020204" pitchFamily="34" charset="0"/>
                          <a:cs typeface="Arial" panose="020B0604020202020204" pitchFamily="34" charset="0"/>
                        </a:rPr>
                        <a:t>Eur</a:t>
                      </a:r>
                      <a:endParaRPr lang="lt-LT" sz="2400" dirty="0">
                        <a:latin typeface="Arial" panose="020B0604020202020204" pitchFamily="34" charset="0"/>
                        <a:cs typeface="Arial" panose="020B0604020202020204" pitchFamily="34" charset="0"/>
                      </a:endParaRPr>
                    </a:p>
                  </a:txBody>
                  <a:tcPr marL="121920" marR="121920" marT="60960" marB="60960" anchor="ctr"/>
                </a:tc>
                <a:tc>
                  <a:txBody>
                    <a:bodyPr/>
                    <a:lstStyle/>
                    <a:p>
                      <a:pPr algn="ctr"/>
                      <a:r>
                        <a:rPr lang="lt-LT" sz="2400" b="1" dirty="0">
                          <a:latin typeface="Arial" panose="020B0604020202020204" pitchFamily="34" charset="0"/>
                          <a:cs typeface="Arial" panose="020B0604020202020204" pitchFamily="34" charset="0"/>
                        </a:rPr>
                        <a:t>14 mln. </a:t>
                      </a:r>
                      <a:r>
                        <a:rPr lang="lt-LT" sz="2400" b="1" dirty="0" err="1">
                          <a:latin typeface="Arial" panose="020B0604020202020204" pitchFamily="34" charset="0"/>
                          <a:cs typeface="Arial" panose="020B0604020202020204" pitchFamily="34" charset="0"/>
                        </a:rPr>
                        <a:t>Eur</a:t>
                      </a:r>
                      <a:r>
                        <a:rPr lang="lt-LT" sz="2400" b="1" dirty="0">
                          <a:latin typeface="Arial" panose="020B0604020202020204" pitchFamily="34" charset="0"/>
                          <a:cs typeface="Arial" panose="020B0604020202020204" pitchFamily="34" charset="0"/>
                        </a:rPr>
                        <a:t> </a:t>
                      </a:r>
                    </a:p>
                  </a:txBody>
                  <a:tcPr marL="121920" marR="121920" marT="60960" marB="60960" anchor="ctr"/>
                </a:tc>
                <a:tc>
                  <a:txBody>
                    <a:bodyPr/>
                    <a:lstStyle/>
                    <a:p>
                      <a:pPr algn="ctr"/>
                      <a:r>
                        <a:rPr lang="lt-LT" sz="2400" b="0" dirty="0">
                          <a:latin typeface="Arial" panose="020B0604020202020204" pitchFamily="34" charset="0"/>
                          <a:cs typeface="Arial" panose="020B0604020202020204" pitchFamily="34" charset="0"/>
                        </a:rPr>
                        <a:t>24,5 mln. </a:t>
                      </a:r>
                      <a:r>
                        <a:rPr lang="lt-LT" sz="2400" b="0" dirty="0" err="1">
                          <a:latin typeface="Arial" panose="020B0604020202020204" pitchFamily="34" charset="0"/>
                          <a:cs typeface="Arial" panose="020B0604020202020204" pitchFamily="34" charset="0"/>
                        </a:rPr>
                        <a:t>Eur</a:t>
                      </a:r>
                      <a:endParaRPr lang="lt-LT" sz="2400" b="0" dirty="0">
                        <a:latin typeface="Arial" panose="020B0604020202020204" pitchFamily="34" charset="0"/>
                        <a:cs typeface="Arial" panose="020B0604020202020204" pitchFamily="34" charset="0"/>
                      </a:endParaRPr>
                    </a:p>
                  </a:txBody>
                  <a:tcPr marL="121920" marR="121920" marT="60960" marB="60960" anchor="ctr"/>
                </a:tc>
                <a:extLst>
                  <a:ext uri="{0D108BD9-81ED-4DB2-BD59-A6C34878D82A}">
                    <a16:rowId xmlns:a16="http://schemas.microsoft.com/office/drawing/2014/main" xmlns="" val="10003"/>
                  </a:ext>
                </a:extLst>
              </a:tr>
            </a:tbl>
          </a:graphicData>
        </a:graphic>
      </p:graphicFrame>
      <p:sp>
        <p:nvSpPr>
          <p:cNvPr id="5" name="Stačiakampis 2"/>
          <p:cNvSpPr/>
          <p:nvPr/>
        </p:nvSpPr>
        <p:spPr>
          <a:xfrm>
            <a:off x="431371" y="172245"/>
            <a:ext cx="9985109" cy="954107"/>
          </a:xfrm>
          <a:prstGeom prst="rect">
            <a:avLst/>
          </a:prstGeom>
        </p:spPr>
        <p:txBody>
          <a:bodyPr wrap="square">
            <a:spAutoFit/>
          </a:bodyPr>
          <a:lstStyle/>
          <a:p>
            <a:pPr>
              <a:spcBef>
                <a:spcPct val="0"/>
              </a:spcBef>
              <a:buClrTx/>
              <a:buFontTx/>
              <a:buNone/>
            </a:pPr>
            <a:r>
              <a:rPr lang="lt-LT" altLang="lt-LT" sz="2800" b="1" dirty="0">
                <a:solidFill>
                  <a:schemeClr val="accent1">
                    <a:lumMod val="75000"/>
                  </a:schemeClr>
                </a:solidFill>
                <a:latin typeface="Arial" panose="020B0604020202020204" pitchFamily="34" charset="0"/>
                <a:ea typeface="Calibri" pitchFamily="34" charset="0"/>
                <a:cs typeface="Arial" panose="020B0604020202020204" pitchFamily="34" charset="0"/>
              </a:rPr>
              <a:t>INSTITUCINĖS GLOBOS PERTVARKA: ES FONDŲ INVESTICIJOS </a:t>
            </a:r>
            <a:endParaRPr lang="lt-LT" altLang="lt-LT" sz="2800" dirty="0">
              <a:solidFill>
                <a:schemeClr val="accent1">
                  <a:lumMod val="75000"/>
                </a:schemeClr>
              </a:solidFill>
              <a:latin typeface="Arial" panose="020B0604020202020204" pitchFamily="34" charset="0"/>
              <a:ea typeface="Calibri" pitchFamily="34" charset="0"/>
              <a:cs typeface="Arial" panose="020B0604020202020204" pitchFamily="34" charset="0"/>
            </a:endParaRPr>
          </a:p>
        </p:txBody>
      </p:sp>
      <p:pic>
        <p:nvPicPr>
          <p:cNvPr id="6" name="Picture 5"/>
          <p:cNvPicPr>
            <a:picLocks noChangeAspect="1"/>
          </p:cNvPicPr>
          <p:nvPr/>
        </p:nvPicPr>
        <p:blipFill>
          <a:blip r:embed="rId3" cstate="print"/>
          <a:srcRect/>
          <a:stretch>
            <a:fillRect/>
          </a:stretch>
        </p:blipFill>
        <p:spPr bwMode="auto">
          <a:xfrm>
            <a:off x="10713192" y="43393"/>
            <a:ext cx="1437217" cy="1081617"/>
          </a:xfrm>
          <a:prstGeom prst="rect">
            <a:avLst/>
          </a:prstGeom>
          <a:noFill/>
          <a:ln w="9525">
            <a:noFill/>
            <a:miter lim="800000"/>
            <a:headEnd/>
            <a:tailEnd/>
          </a:ln>
        </p:spPr>
      </p:pic>
    </p:spTree>
    <p:extLst>
      <p:ext uri="{BB962C8B-B14F-4D97-AF65-F5344CB8AC3E}">
        <p14:creationId xmlns:p14="http://schemas.microsoft.com/office/powerpoint/2010/main" val="39846480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tačiakampis 3"/>
          <p:cNvSpPr>
            <a:spLocks noChangeArrowheads="1"/>
          </p:cNvSpPr>
          <p:nvPr/>
        </p:nvSpPr>
        <p:spPr bwMode="auto">
          <a:xfrm>
            <a:off x="794018" y="1420385"/>
            <a:ext cx="8246951"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C7E7D5"/>
              </a:buClr>
              <a:buFont typeface="Wingdings" pitchFamily="2" charset="2"/>
              <a:buChar char="n"/>
              <a:defRPr sz="3200">
                <a:solidFill>
                  <a:schemeClr val="tx1"/>
                </a:solidFill>
                <a:latin typeface="Arial" charset="0"/>
              </a:defRPr>
            </a:lvl1pPr>
            <a:lvl2pPr marL="742950" indent="-285750" eaLnBrk="0" hangingPunct="0">
              <a:spcBef>
                <a:spcPct val="20000"/>
              </a:spcBef>
              <a:buClr>
                <a:srgbClr val="C7E7D5"/>
              </a:buClr>
              <a:buFont typeface="Wingdings" pitchFamily="2" charset="2"/>
              <a:buChar char="¨"/>
              <a:defRPr sz="2800">
                <a:solidFill>
                  <a:schemeClr val="tx1"/>
                </a:solidFill>
                <a:latin typeface="Arial" charset="0"/>
              </a:defRPr>
            </a:lvl2pPr>
            <a:lvl3pPr marL="1143000" indent="-228600" eaLnBrk="0" hangingPunct="0">
              <a:spcBef>
                <a:spcPct val="20000"/>
              </a:spcBef>
              <a:buClr>
                <a:srgbClr val="C7E7D5"/>
              </a:buClr>
              <a:buFont typeface="Wingdings" pitchFamily="2" charset="2"/>
              <a:buChar char="n"/>
              <a:defRPr sz="2400">
                <a:solidFill>
                  <a:schemeClr val="tx1"/>
                </a:solidFill>
                <a:latin typeface="Arial" charset="0"/>
              </a:defRPr>
            </a:lvl3pPr>
            <a:lvl4pPr marL="1600200" indent="-228600" eaLnBrk="0" hangingPunct="0">
              <a:spcBef>
                <a:spcPct val="20000"/>
              </a:spcBef>
              <a:buClr>
                <a:srgbClr val="C7E7D5"/>
              </a:buClr>
              <a:buFont typeface="Wingdings" pitchFamily="2" charset="2"/>
              <a:buChar char="¨"/>
              <a:defRPr sz="2000">
                <a:solidFill>
                  <a:schemeClr val="tx1"/>
                </a:solidFill>
                <a:latin typeface="Arial" charset="0"/>
              </a:defRPr>
            </a:lvl4pPr>
            <a:lvl5pPr marL="2057400" indent="-228600" eaLnBrk="0" hangingPunct="0">
              <a:spcBef>
                <a:spcPct val="20000"/>
              </a:spcBef>
              <a:buClr>
                <a:srgbClr val="C7E7D5"/>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rgbClr val="C7E7D5"/>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rgbClr val="C7E7D5"/>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rgbClr val="C7E7D5"/>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rgbClr val="C7E7D5"/>
              </a:buClr>
              <a:buFont typeface="Wingdings" pitchFamily="2" charset="2"/>
              <a:buChar char="§"/>
              <a:defRPr sz="2000">
                <a:solidFill>
                  <a:schemeClr val="tx1"/>
                </a:solidFill>
                <a:latin typeface="Arial" charset="0"/>
              </a:defRPr>
            </a:lvl9pPr>
          </a:lstStyle>
          <a:p>
            <a:pPr algn="ctr" eaLnBrk="1" hangingPunct="1">
              <a:spcBef>
                <a:spcPct val="0"/>
              </a:spcBef>
              <a:buClrTx/>
              <a:buFontTx/>
              <a:buNone/>
            </a:pPr>
            <a:r>
              <a:rPr lang="lt-LT" altLang="lt-LT" sz="2000" dirty="0">
                <a:latin typeface="Arial" panose="020B0604020202020204" pitchFamily="34" charset="0"/>
                <a:ea typeface="Calibri" pitchFamily="34" charset="0"/>
                <a:cs typeface="Arial" panose="020B0604020202020204" pitchFamily="34" charset="0"/>
              </a:rPr>
              <a:t>ES priemonė skirta: 1) likusių be tėvų globos vaikų </a:t>
            </a:r>
          </a:p>
          <a:p>
            <a:pPr algn="ctr" eaLnBrk="1" hangingPunct="1">
              <a:spcBef>
                <a:spcPct val="0"/>
              </a:spcBef>
              <a:buClrTx/>
              <a:buFontTx/>
              <a:buNone/>
            </a:pPr>
            <a:r>
              <a:rPr lang="lt-LT" altLang="lt-LT" sz="2000" dirty="0">
                <a:latin typeface="Arial" panose="020B0604020202020204" pitchFamily="34" charset="0"/>
                <a:ea typeface="Calibri" pitchFamily="34" charset="0"/>
                <a:cs typeface="Arial" panose="020B0604020202020204" pitchFamily="34" charset="0"/>
              </a:rPr>
              <a:t>2) neįgaliųjų, turinčių proto ir (ar) psichikos negalią – </a:t>
            </a:r>
          </a:p>
          <a:p>
            <a:pPr algn="ctr" eaLnBrk="1" hangingPunct="1">
              <a:spcBef>
                <a:spcPct val="0"/>
              </a:spcBef>
              <a:buClrTx/>
              <a:buFontTx/>
              <a:buNone/>
            </a:pPr>
            <a:r>
              <a:rPr lang="lt-LT" altLang="lt-LT" sz="2000" dirty="0">
                <a:latin typeface="Arial" panose="020B0604020202020204" pitchFamily="34" charset="0"/>
                <a:ea typeface="Calibri" pitchFamily="34" charset="0"/>
                <a:cs typeface="Arial" panose="020B0604020202020204" pitchFamily="34" charset="0"/>
              </a:rPr>
              <a:t>institucinės globos pertvarkai </a:t>
            </a:r>
            <a:endParaRPr lang="en-US" altLang="lt-LT" sz="2000" dirty="0">
              <a:latin typeface="Arial" panose="020B0604020202020204" pitchFamily="34" charset="0"/>
              <a:ea typeface="Calibri" pitchFamily="34" charset="0"/>
              <a:cs typeface="Arial" panose="020B0604020202020204" pitchFamily="34" charset="0"/>
            </a:endParaRPr>
          </a:p>
          <a:p>
            <a:pPr algn="ctr" eaLnBrk="1" hangingPunct="1">
              <a:spcBef>
                <a:spcPct val="0"/>
              </a:spcBef>
              <a:buClrTx/>
              <a:buFontTx/>
              <a:buNone/>
            </a:pPr>
            <a:r>
              <a:rPr lang="lt-LT" altLang="lt-LT" sz="2000" i="1" dirty="0">
                <a:latin typeface="Arial" panose="020B0604020202020204" pitchFamily="34" charset="0"/>
                <a:ea typeface="Calibri" pitchFamily="34" charset="0"/>
                <a:cs typeface="Arial" panose="020B0604020202020204" pitchFamily="34" charset="0"/>
              </a:rPr>
              <a:t>(</a:t>
            </a:r>
            <a:r>
              <a:rPr lang="lt-LT" altLang="lt-LT" sz="2000" b="1" i="1" dirty="0">
                <a:latin typeface="Arial" panose="020B0604020202020204" pitchFamily="34" charset="0"/>
                <a:ea typeface="Calibri" pitchFamily="34" charset="0"/>
                <a:cs typeface="Arial" panose="020B0604020202020204" pitchFamily="34" charset="0"/>
              </a:rPr>
              <a:t>investicijoms į pertvarkai reikalingą infrastruktūrą</a:t>
            </a:r>
            <a:r>
              <a:rPr lang="lt-LT" altLang="lt-LT" sz="2000" i="1" dirty="0">
                <a:latin typeface="Arial" panose="020B0604020202020204" pitchFamily="34" charset="0"/>
                <a:ea typeface="Calibri" pitchFamily="34" charset="0"/>
                <a:cs typeface="Arial" panose="020B0604020202020204" pitchFamily="34" charset="0"/>
              </a:rPr>
              <a:t>)</a:t>
            </a:r>
          </a:p>
        </p:txBody>
      </p:sp>
      <p:graphicFrame>
        <p:nvGraphicFramePr>
          <p:cNvPr id="8" name="Lentelė 7"/>
          <p:cNvGraphicFramePr>
            <a:graphicFrameLocks noGrp="1"/>
          </p:cNvGraphicFramePr>
          <p:nvPr>
            <p:extLst>
              <p:ext uri="{D42A27DB-BD31-4B8C-83A1-F6EECF244321}">
                <p14:modId xmlns:p14="http://schemas.microsoft.com/office/powerpoint/2010/main" val="1135629950"/>
              </p:ext>
            </p:extLst>
          </p:nvPr>
        </p:nvGraphicFramePr>
        <p:xfrm>
          <a:off x="984000" y="2884553"/>
          <a:ext cx="8237273" cy="2250015"/>
        </p:xfrm>
        <a:graphic>
          <a:graphicData uri="http://schemas.openxmlformats.org/drawingml/2006/table">
            <a:tbl>
              <a:tblPr firstRow="1" bandRow="1">
                <a:tableStyleId>{5C22544A-7EE6-4342-B048-85BDC9FD1C3A}</a:tableStyleId>
              </a:tblPr>
              <a:tblGrid>
                <a:gridCol w="5648619">
                  <a:extLst>
                    <a:ext uri="{9D8B030D-6E8A-4147-A177-3AD203B41FA5}">
                      <a16:colId xmlns:a16="http://schemas.microsoft.com/office/drawing/2014/main" xmlns="" val="20000"/>
                    </a:ext>
                  </a:extLst>
                </a:gridCol>
                <a:gridCol w="2588654">
                  <a:extLst>
                    <a:ext uri="{9D8B030D-6E8A-4147-A177-3AD203B41FA5}">
                      <a16:colId xmlns:a16="http://schemas.microsoft.com/office/drawing/2014/main" xmlns="" val="20001"/>
                    </a:ext>
                  </a:extLst>
                </a:gridCol>
              </a:tblGrid>
              <a:tr h="750005">
                <a:tc>
                  <a:txBody>
                    <a:bodyPr/>
                    <a:lstStyle/>
                    <a:p>
                      <a:r>
                        <a:rPr lang="lt-LT" sz="2000" dirty="0">
                          <a:solidFill>
                            <a:schemeClr val="tx1"/>
                          </a:solidFill>
                          <a:latin typeface="Cambria" panose="02040503050406030204" pitchFamily="18" charset="0"/>
                        </a:rPr>
                        <a:t>Vaikų institucinės globos pertvarka </a:t>
                      </a:r>
                    </a:p>
                  </a:txBody>
                  <a:tcPr marL="121888" marR="121888" marT="61063" marB="61063">
                    <a:solidFill>
                      <a:schemeClr val="accent6">
                        <a:lumMod val="60000"/>
                        <a:lumOff val="40000"/>
                      </a:schemeClr>
                    </a:solidFill>
                  </a:tcPr>
                </a:tc>
                <a:tc>
                  <a:txBody>
                    <a:bodyPr/>
                    <a:lstStyle/>
                    <a:p>
                      <a:r>
                        <a:rPr lang="lt-LT" sz="2000" dirty="0">
                          <a:solidFill>
                            <a:schemeClr val="tx1"/>
                          </a:solidFill>
                          <a:latin typeface="Cambria" panose="02040503050406030204" pitchFamily="18" charset="0"/>
                        </a:rPr>
                        <a:t>14.</a:t>
                      </a:r>
                      <a:r>
                        <a:rPr lang="lt-LT" sz="2000" baseline="0" dirty="0">
                          <a:solidFill>
                            <a:schemeClr val="tx1"/>
                          </a:solidFill>
                          <a:latin typeface="Cambria" panose="02040503050406030204" pitchFamily="18" charset="0"/>
                        </a:rPr>
                        <a:t>000.000 eurų </a:t>
                      </a:r>
                      <a:endParaRPr lang="lt-LT" sz="2000" dirty="0">
                        <a:solidFill>
                          <a:schemeClr val="tx1"/>
                        </a:solidFill>
                        <a:latin typeface="Cambria" panose="02040503050406030204" pitchFamily="18" charset="0"/>
                      </a:endParaRPr>
                    </a:p>
                  </a:txBody>
                  <a:tcPr marL="121888" marR="121888" marT="61063" marB="61063">
                    <a:solidFill>
                      <a:schemeClr val="accent6">
                        <a:lumMod val="60000"/>
                        <a:lumOff val="40000"/>
                      </a:schemeClr>
                    </a:solidFill>
                  </a:tcPr>
                </a:tc>
                <a:extLst>
                  <a:ext uri="{0D108BD9-81ED-4DB2-BD59-A6C34878D82A}">
                    <a16:rowId xmlns:a16="http://schemas.microsoft.com/office/drawing/2014/main" xmlns="" val="10000"/>
                  </a:ext>
                </a:extLst>
              </a:tr>
              <a:tr h="750005">
                <a:tc gridSpan="2">
                  <a:txBody>
                    <a:bodyPr/>
                    <a:lstStyle/>
                    <a:p>
                      <a:pPr marL="285750" indent="-285750" algn="l">
                        <a:buFont typeface="Arial" panose="020B0604020202020204" pitchFamily="34" charset="0"/>
                        <a:buChar char="•"/>
                      </a:pPr>
                      <a:r>
                        <a:rPr lang="lt-LT" sz="2000" dirty="0">
                          <a:solidFill>
                            <a:schemeClr val="tx1"/>
                          </a:solidFill>
                          <a:latin typeface="Cambria" panose="02040503050406030204" pitchFamily="18" charset="0"/>
                        </a:rPr>
                        <a:t>Bendruomeniniai vaikų globos namai (BVGN)</a:t>
                      </a:r>
                    </a:p>
                  </a:txBody>
                  <a:tcPr marL="121888" marR="121888" marT="61063" marB="61063">
                    <a:solidFill>
                      <a:schemeClr val="accent6">
                        <a:lumMod val="60000"/>
                        <a:lumOff val="40000"/>
                      </a:schemeClr>
                    </a:solidFill>
                  </a:tcPr>
                </a:tc>
                <a:tc hMerge="1">
                  <a:txBody>
                    <a:bodyPr/>
                    <a:lstStyle/>
                    <a:p>
                      <a:endParaRPr lang="lt-LT" dirty="0">
                        <a:solidFill>
                          <a:schemeClr val="tx1"/>
                        </a:solidFill>
                      </a:endParaRPr>
                    </a:p>
                  </a:txBody>
                  <a:tcPr>
                    <a:noFill/>
                  </a:tcPr>
                </a:tc>
                <a:extLst>
                  <a:ext uri="{0D108BD9-81ED-4DB2-BD59-A6C34878D82A}">
                    <a16:rowId xmlns:a16="http://schemas.microsoft.com/office/drawing/2014/main" xmlns="" val="10001"/>
                  </a:ext>
                </a:extLst>
              </a:tr>
              <a:tr h="750005">
                <a:tc gridSpan="2">
                  <a:txBody>
                    <a:bodyPr/>
                    <a:lstStyle/>
                    <a:p>
                      <a:pPr marL="285750" indent="-285750" algn="l">
                        <a:buFont typeface="Arial" panose="020B0604020202020204" pitchFamily="34" charset="0"/>
                        <a:buChar char="•"/>
                      </a:pPr>
                      <a:r>
                        <a:rPr lang="lt-LT" sz="2000" dirty="0">
                          <a:solidFill>
                            <a:schemeClr val="tx1"/>
                          </a:solidFill>
                          <a:latin typeface="Cambria" panose="02040503050406030204" pitchFamily="18" charset="0"/>
                        </a:rPr>
                        <a:t>Vaikų dienos centrai (VDC)</a:t>
                      </a:r>
                    </a:p>
                  </a:txBody>
                  <a:tcPr marL="121888" marR="121888" marT="61063" marB="61063">
                    <a:solidFill>
                      <a:schemeClr val="accent6">
                        <a:lumMod val="60000"/>
                        <a:lumOff val="40000"/>
                      </a:schemeClr>
                    </a:solidFill>
                  </a:tcPr>
                </a:tc>
                <a:tc hMerge="1">
                  <a:txBody>
                    <a:bodyPr/>
                    <a:lstStyle/>
                    <a:p>
                      <a:endParaRPr lang="lt-LT"/>
                    </a:p>
                  </a:txBody>
                  <a:tcPr/>
                </a:tc>
                <a:extLst>
                  <a:ext uri="{0D108BD9-81ED-4DB2-BD59-A6C34878D82A}">
                    <a16:rowId xmlns:a16="http://schemas.microsoft.com/office/drawing/2014/main" xmlns="" val="10002"/>
                  </a:ext>
                </a:extLst>
              </a:tr>
            </a:tbl>
          </a:graphicData>
        </a:graphic>
      </p:graphicFrame>
      <p:graphicFrame>
        <p:nvGraphicFramePr>
          <p:cNvPr id="2" name="Lentelė 1"/>
          <p:cNvGraphicFramePr>
            <a:graphicFrameLocks noGrp="1"/>
          </p:cNvGraphicFramePr>
          <p:nvPr>
            <p:extLst>
              <p:ext uri="{D42A27DB-BD31-4B8C-83A1-F6EECF244321}">
                <p14:modId xmlns:p14="http://schemas.microsoft.com/office/powerpoint/2010/main" val="2021206749"/>
              </p:ext>
            </p:extLst>
          </p:nvPr>
        </p:nvGraphicFramePr>
        <p:xfrm>
          <a:off x="974322" y="5306096"/>
          <a:ext cx="8246951" cy="771176"/>
        </p:xfrm>
        <a:graphic>
          <a:graphicData uri="http://schemas.openxmlformats.org/drawingml/2006/table">
            <a:tbl>
              <a:tblPr firstRow="1" firstCol="1" bandRow="1">
                <a:tableStyleId>{5940675A-B579-460E-94D1-54222C63F5DA}</a:tableStyleId>
              </a:tblPr>
              <a:tblGrid>
                <a:gridCol w="4009985">
                  <a:extLst>
                    <a:ext uri="{9D8B030D-6E8A-4147-A177-3AD203B41FA5}">
                      <a16:colId xmlns:a16="http://schemas.microsoft.com/office/drawing/2014/main" xmlns="" val="20000"/>
                    </a:ext>
                  </a:extLst>
                </a:gridCol>
                <a:gridCol w="4236966">
                  <a:extLst>
                    <a:ext uri="{9D8B030D-6E8A-4147-A177-3AD203B41FA5}">
                      <a16:colId xmlns:a16="http://schemas.microsoft.com/office/drawing/2014/main" xmlns="" val="20001"/>
                    </a:ext>
                  </a:extLst>
                </a:gridCol>
              </a:tblGrid>
              <a:tr h="771176">
                <a:tc>
                  <a:txBody>
                    <a:bodyPr/>
                    <a:lstStyle/>
                    <a:p>
                      <a:pPr>
                        <a:lnSpc>
                          <a:spcPct val="115000"/>
                        </a:lnSpc>
                        <a:spcAft>
                          <a:spcPts val="0"/>
                        </a:spcAft>
                      </a:pPr>
                      <a:r>
                        <a:rPr lang="en-US" sz="1900" dirty="0">
                          <a:latin typeface="Cambria" panose="02040503050406030204" pitchFamily="18" charset="0"/>
                        </a:rPr>
                        <a:t>P</a:t>
                      </a:r>
                      <a:r>
                        <a:rPr lang="lt-LT" sz="1900" dirty="0" err="1">
                          <a:latin typeface="Cambria" panose="02040503050406030204" pitchFamily="18" charset="0"/>
                        </a:rPr>
                        <a:t>lanuojamas</a:t>
                      </a:r>
                      <a:r>
                        <a:rPr lang="lt-LT" sz="1900" baseline="0" dirty="0">
                          <a:latin typeface="Cambria" panose="02040503050406030204" pitchFamily="18" charset="0"/>
                        </a:rPr>
                        <a:t> projektų įgyvendinimo laikotarpis</a:t>
                      </a:r>
                      <a:r>
                        <a:rPr lang="en-US" sz="1900" baseline="0" dirty="0">
                          <a:latin typeface="Cambria" panose="02040503050406030204" pitchFamily="18" charset="0"/>
                        </a:rPr>
                        <a:t>:</a:t>
                      </a:r>
                      <a:endParaRPr lang="lt-LT" sz="1900" dirty="0">
                        <a:solidFill>
                          <a:schemeClr val="tx1"/>
                        </a:solidFill>
                        <a:effectLst/>
                        <a:latin typeface="Cambria" panose="02040503050406030204" pitchFamily="18" charset="0"/>
                        <a:ea typeface="Times New Roman"/>
                        <a:cs typeface="Times New Roman"/>
                      </a:endParaRPr>
                    </a:p>
                  </a:txBody>
                  <a:tcPr marL="91453" marR="91453" marT="0" marB="0">
                    <a:noFill/>
                  </a:tcPr>
                </a:tc>
                <a:tc>
                  <a:txBody>
                    <a:bodyPr/>
                    <a:lstStyle/>
                    <a:p>
                      <a:pPr>
                        <a:lnSpc>
                          <a:spcPct val="115000"/>
                        </a:lnSpc>
                        <a:spcAft>
                          <a:spcPts val="0"/>
                        </a:spcAft>
                      </a:pPr>
                      <a:r>
                        <a:rPr lang="lt-LT" sz="1900" b="1" dirty="0">
                          <a:latin typeface="Cambria" panose="02040503050406030204" pitchFamily="18" charset="0"/>
                        </a:rPr>
                        <a:t>2019 m. II </a:t>
                      </a:r>
                      <a:r>
                        <a:rPr lang="lt-LT" sz="1900" b="1" dirty="0" err="1">
                          <a:latin typeface="Cambria" panose="02040503050406030204" pitchFamily="18" charset="0"/>
                        </a:rPr>
                        <a:t>ketv</a:t>
                      </a:r>
                      <a:r>
                        <a:rPr lang="lt-LT" sz="1900" b="1" dirty="0">
                          <a:latin typeface="Cambria" panose="02040503050406030204" pitchFamily="18" charset="0"/>
                        </a:rPr>
                        <a:t>. – 2022 m. II-IV </a:t>
                      </a:r>
                      <a:r>
                        <a:rPr lang="lt-LT" sz="1900" b="1" dirty="0" err="1">
                          <a:latin typeface="Cambria" panose="02040503050406030204" pitchFamily="18" charset="0"/>
                        </a:rPr>
                        <a:t>ketv</a:t>
                      </a:r>
                      <a:r>
                        <a:rPr lang="lt-LT" sz="1900" b="1" dirty="0">
                          <a:latin typeface="Cambria" panose="02040503050406030204" pitchFamily="18" charset="0"/>
                        </a:rPr>
                        <a:t>.  (</a:t>
                      </a:r>
                      <a:r>
                        <a:rPr lang="lt-LT" sz="1900" b="1" dirty="0">
                          <a:latin typeface="Cambria" panose="02040503050406030204" pitchFamily="18" charset="0"/>
                          <a:sym typeface="Symbol"/>
                        </a:rPr>
                        <a:t></a:t>
                      </a:r>
                      <a:r>
                        <a:rPr lang="lt-LT" sz="1900" b="1" dirty="0">
                          <a:latin typeface="Cambria" panose="02040503050406030204" pitchFamily="18" charset="0"/>
                        </a:rPr>
                        <a:t>36 mėn.)</a:t>
                      </a:r>
                      <a:endParaRPr lang="lt-LT" sz="1900" b="1" dirty="0">
                        <a:solidFill>
                          <a:schemeClr val="tx1"/>
                        </a:solidFill>
                        <a:effectLst/>
                        <a:latin typeface="Cambria" panose="02040503050406030204" pitchFamily="18" charset="0"/>
                        <a:ea typeface="Times New Roman"/>
                        <a:cs typeface="Times New Roman"/>
                      </a:endParaRPr>
                    </a:p>
                  </a:txBody>
                  <a:tcPr marL="91453" marR="91453" marT="0" marB="0">
                    <a:noFill/>
                  </a:tcPr>
                </a:tc>
                <a:extLst>
                  <a:ext uri="{0D108BD9-81ED-4DB2-BD59-A6C34878D82A}">
                    <a16:rowId xmlns:a16="http://schemas.microsoft.com/office/drawing/2014/main" xmlns="" val="10000"/>
                  </a:ext>
                </a:extLst>
              </a:tr>
            </a:tbl>
          </a:graphicData>
        </a:graphic>
      </p:graphicFrame>
      <p:pic>
        <p:nvPicPr>
          <p:cNvPr id="7" name="Picture 6"/>
          <p:cNvPicPr>
            <a:picLocks noChangeAspect="1"/>
          </p:cNvPicPr>
          <p:nvPr/>
        </p:nvPicPr>
        <p:blipFill>
          <a:blip r:embed="rId3" cstate="print"/>
          <a:srcRect/>
          <a:stretch>
            <a:fillRect/>
          </a:stretch>
        </p:blipFill>
        <p:spPr bwMode="auto">
          <a:xfrm>
            <a:off x="10713192" y="43393"/>
            <a:ext cx="1437217" cy="1081617"/>
          </a:xfrm>
          <a:prstGeom prst="rect">
            <a:avLst/>
          </a:prstGeom>
          <a:noFill/>
          <a:ln w="9525">
            <a:noFill/>
            <a:miter lim="800000"/>
            <a:headEnd/>
            <a:tailEnd/>
          </a:ln>
        </p:spPr>
      </p:pic>
      <p:sp>
        <p:nvSpPr>
          <p:cNvPr id="9" name="Stačiakampis 2"/>
          <p:cNvSpPr/>
          <p:nvPr/>
        </p:nvSpPr>
        <p:spPr>
          <a:xfrm>
            <a:off x="431371" y="172245"/>
            <a:ext cx="9985109" cy="954107"/>
          </a:xfrm>
          <a:prstGeom prst="rect">
            <a:avLst/>
          </a:prstGeom>
        </p:spPr>
        <p:txBody>
          <a:bodyPr wrap="square">
            <a:spAutoFit/>
          </a:bodyPr>
          <a:lstStyle/>
          <a:p>
            <a:pPr>
              <a:spcBef>
                <a:spcPct val="0"/>
              </a:spcBef>
              <a:buClrTx/>
              <a:buFontTx/>
              <a:buNone/>
            </a:pPr>
            <a:r>
              <a:rPr lang="lt-LT" altLang="lt-LT" sz="2800" b="1" dirty="0">
                <a:solidFill>
                  <a:schemeClr val="accent1">
                    <a:lumMod val="75000"/>
                  </a:schemeClr>
                </a:solidFill>
                <a:latin typeface="Arial" panose="020B0604020202020204" pitchFamily="34" charset="0"/>
                <a:ea typeface="Calibri" pitchFamily="34" charset="0"/>
                <a:cs typeface="Arial" panose="020B0604020202020204" pitchFamily="34" charset="0"/>
              </a:rPr>
              <a:t>Priemonė „INSTITUCINĖS GLOBOS PERTVARKA: INVESTICIJOS Į INFRASTRUKTŪRĄ“</a:t>
            </a:r>
            <a:endParaRPr lang="lt-LT" altLang="lt-LT" sz="2800" dirty="0">
              <a:solidFill>
                <a:schemeClr val="accent1">
                  <a:lumMod val="75000"/>
                </a:schemeClr>
              </a:solidFill>
              <a:latin typeface="Arial" panose="020B0604020202020204" pitchFamily="34" charset="0"/>
              <a:ea typeface="Calibri" pitchFamily="34" charset="0"/>
              <a:cs typeface="Arial" panose="020B0604020202020204" pitchFamily="34" charset="0"/>
            </a:endParaRPr>
          </a:p>
        </p:txBody>
      </p:sp>
    </p:spTree>
    <p:extLst>
      <p:ext uri="{BB962C8B-B14F-4D97-AF65-F5344CB8AC3E}">
        <p14:creationId xmlns:p14="http://schemas.microsoft.com/office/powerpoint/2010/main" val="34882023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p:cNvGraphicFramePr/>
          <p:nvPr>
            <p:extLst/>
          </p:nvPr>
        </p:nvGraphicFramePr>
        <p:xfrm>
          <a:off x="2159563" y="1220755"/>
          <a:ext cx="8928992" cy="52805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rot="5400000">
            <a:off x="6230499" y="1464415"/>
            <a:ext cx="595099" cy="5088565"/>
          </a:xfrm>
          <a:prstGeom prst="rect">
            <a:avLst/>
          </a:prstGeom>
          <a:noFill/>
        </p:spPr>
        <p:txBody>
          <a:bodyPr vert="vert270">
            <a:spAutoFit/>
          </a:bodyPr>
          <a:lstStyle/>
          <a:p>
            <a:pPr algn="ctr" eaLnBrk="0" hangingPunct="0">
              <a:defRPr/>
            </a:pPr>
            <a:r>
              <a:rPr lang="lt-LT" sz="2667" b="1" dirty="0">
                <a:latin typeface="Cambria" panose="02040503050406030204" pitchFamily="18" charset="0"/>
              </a:rPr>
              <a:t>Savivaldybės sprendimas</a:t>
            </a:r>
          </a:p>
        </p:txBody>
      </p:sp>
      <p:sp>
        <p:nvSpPr>
          <p:cNvPr id="8" name="TextBox 5"/>
          <p:cNvSpPr txBox="1">
            <a:spLocks noChangeArrowheads="1"/>
          </p:cNvSpPr>
          <p:nvPr/>
        </p:nvSpPr>
        <p:spPr bwMode="auto">
          <a:xfrm>
            <a:off x="525597" y="1571334"/>
            <a:ext cx="297603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7E7D5"/>
              </a:buClr>
              <a:buFont typeface="Wingdings" pitchFamily="2" charset="2"/>
              <a:buChar char="n"/>
              <a:defRPr sz="3200">
                <a:solidFill>
                  <a:schemeClr val="tx1"/>
                </a:solidFill>
                <a:latin typeface="Arial" charset="0"/>
              </a:defRPr>
            </a:lvl1pPr>
            <a:lvl2pPr marL="742950" indent="-285750" eaLnBrk="0" hangingPunct="0">
              <a:spcBef>
                <a:spcPct val="20000"/>
              </a:spcBef>
              <a:buClr>
                <a:srgbClr val="C7E7D5"/>
              </a:buClr>
              <a:buFont typeface="Wingdings" pitchFamily="2" charset="2"/>
              <a:buChar char="¨"/>
              <a:defRPr sz="2800">
                <a:solidFill>
                  <a:schemeClr val="tx1"/>
                </a:solidFill>
                <a:latin typeface="Arial" charset="0"/>
              </a:defRPr>
            </a:lvl2pPr>
            <a:lvl3pPr marL="1143000" indent="-228600" eaLnBrk="0" hangingPunct="0">
              <a:spcBef>
                <a:spcPct val="20000"/>
              </a:spcBef>
              <a:buClr>
                <a:srgbClr val="C7E7D5"/>
              </a:buClr>
              <a:buFont typeface="Wingdings" pitchFamily="2" charset="2"/>
              <a:buChar char="n"/>
              <a:defRPr sz="2400">
                <a:solidFill>
                  <a:schemeClr val="tx1"/>
                </a:solidFill>
                <a:latin typeface="Arial" charset="0"/>
              </a:defRPr>
            </a:lvl3pPr>
            <a:lvl4pPr marL="1600200" indent="-228600" eaLnBrk="0" hangingPunct="0">
              <a:spcBef>
                <a:spcPct val="20000"/>
              </a:spcBef>
              <a:buClr>
                <a:srgbClr val="C7E7D5"/>
              </a:buClr>
              <a:buFont typeface="Wingdings" pitchFamily="2" charset="2"/>
              <a:buChar char="¨"/>
              <a:defRPr sz="2000">
                <a:solidFill>
                  <a:schemeClr val="tx1"/>
                </a:solidFill>
                <a:latin typeface="Arial" charset="0"/>
              </a:defRPr>
            </a:lvl4pPr>
            <a:lvl5pPr marL="2057400" indent="-228600" eaLnBrk="0" hangingPunct="0">
              <a:spcBef>
                <a:spcPct val="20000"/>
              </a:spcBef>
              <a:buClr>
                <a:srgbClr val="C7E7D5"/>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rgbClr val="C7E7D5"/>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rgbClr val="C7E7D5"/>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rgbClr val="C7E7D5"/>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rgbClr val="C7E7D5"/>
              </a:buClr>
              <a:buFont typeface="Wingdings" pitchFamily="2" charset="2"/>
              <a:buChar char="§"/>
              <a:defRPr sz="2000">
                <a:solidFill>
                  <a:schemeClr val="tx1"/>
                </a:solidFill>
                <a:latin typeface="Arial" charset="0"/>
              </a:defRPr>
            </a:lvl9pPr>
          </a:lstStyle>
          <a:p>
            <a:pPr eaLnBrk="1" hangingPunct="1">
              <a:spcBef>
                <a:spcPct val="0"/>
              </a:spcBef>
              <a:buClrTx/>
              <a:buFontTx/>
              <a:buNone/>
            </a:pPr>
            <a:r>
              <a:rPr lang="lt-LT" altLang="lt-LT" sz="2400" b="1" i="1" dirty="0">
                <a:latin typeface="Cambria" pitchFamily="18" charset="0"/>
              </a:rPr>
              <a:t>Lėšų „krepšelis“ savivaldybėms  </a:t>
            </a:r>
          </a:p>
        </p:txBody>
      </p:sp>
      <p:cxnSp>
        <p:nvCxnSpPr>
          <p:cNvPr id="9" name="Tiesioji rodyklės jungtis 8"/>
          <p:cNvCxnSpPr/>
          <p:nvPr/>
        </p:nvCxnSpPr>
        <p:spPr>
          <a:xfrm>
            <a:off x="1583267" y="2433876"/>
            <a:ext cx="0" cy="675216"/>
          </a:xfrm>
          <a:prstGeom prst="straightConnector1">
            <a:avLst/>
          </a:prstGeom>
          <a:ln w="2222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0" name="Tiesioji rodyklės jungtis 9"/>
          <p:cNvCxnSpPr/>
          <p:nvPr/>
        </p:nvCxnSpPr>
        <p:spPr>
          <a:xfrm>
            <a:off x="2351585" y="3813043"/>
            <a:ext cx="1632180" cy="391309"/>
          </a:xfrm>
          <a:prstGeom prst="straightConnector1">
            <a:avLst/>
          </a:prstGeom>
          <a:ln w="2222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1" name="TextBox 6"/>
          <p:cNvSpPr txBox="1">
            <a:spLocks noChangeArrowheads="1"/>
          </p:cNvSpPr>
          <p:nvPr/>
        </p:nvSpPr>
        <p:spPr bwMode="auto">
          <a:xfrm>
            <a:off x="527051" y="3109093"/>
            <a:ext cx="326333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C7E7D5"/>
              </a:buClr>
              <a:buFont typeface="Wingdings" pitchFamily="2" charset="2"/>
              <a:buChar char="n"/>
              <a:defRPr sz="3200">
                <a:solidFill>
                  <a:schemeClr val="tx1"/>
                </a:solidFill>
                <a:latin typeface="Arial" charset="0"/>
              </a:defRPr>
            </a:lvl1pPr>
            <a:lvl2pPr marL="742950" indent="-285750" eaLnBrk="0" hangingPunct="0">
              <a:spcBef>
                <a:spcPct val="20000"/>
              </a:spcBef>
              <a:buClr>
                <a:srgbClr val="C7E7D5"/>
              </a:buClr>
              <a:buFont typeface="Wingdings" pitchFamily="2" charset="2"/>
              <a:buChar char="¨"/>
              <a:defRPr sz="2800">
                <a:solidFill>
                  <a:schemeClr val="tx1"/>
                </a:solidFill>
                <a:latin typeface="Arial" charset="0"/>
              </a:defRPr>
            </a:lvl2pPr>
            <a:lvl3pPr marL="1143000" indent="-228600" eaLnBrk="0" hangingPunct="0">
              <a:spcBef>
                <a:spcPct val="20000"/>
              </a:spcBef>
              <a:buClr>
                <a:srgbClr val="C7E7D5"/>
              </a:buClr>
              <a:buFont typeface="Wingdings" pitchFamily="2" charset="2"/>
              <a:buChar char="n"/>
              <a:defRPr sz="2400">
                <a:solidFill>
                  <a:schemeClr val="tx1"/>
                </a:solidFill>
                <a:latin typeface="Arial" charset="0"/>
              </a:defRPr>
            </a:lvl3pPr>
            <a:lvl4pPr marL="1600200" indent="-228600" eaLnBrk="0" hangingPunct="0">
              <a:spcBef>
                <a:spcPct val="20000"/>
              </a:spcBef>
              <a:buClr>
                <a:srgbClr val="C7E7D5"/>
              </a:buClr>
              <a:buFont typeface="Wingdings" pitchFamily="2" charset="2"/>
              <a:buChar char="¨"/>
              <a:defRPr sz="2000">
                <a:solidFill>
                  <a:schemeClr val="tx1"/>
                </a:solidFill>
                <a:latin typeface="Arial" charset="0"/>
              </a:defRPr>
            </a:lvl4pPr>
            <a:lvl5pPr marL="2057400" indent="-228600" eaLnBrk="0" hangingPunct="0">
              <a:spcBef>
                <a:spcPct val="20000"/>
              </a:spcBef>
              <a:buClr>
                <a:srgbClr val="C7E7D5"/>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rgbClr val="C7E7D5"/>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rgbClr val="C7E7D5"/>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rgbClr val="C7E7D5"/>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rgbClr val="C7E7D5"/>
              </a:buClr>
              <a:buFont typeface="Wingdings" pitchFamily="2" charset="2"/>
              <a:buChar char="§"/>
              <a:defRPr sz="2000">
                <a:solidFill>
                  <a:schemeClr val="tx1"/>
                </a:solidFill>
                <a:latin typeface="Arial" charset="0"/>
              </a:defRPr>
            </a:lvl9pPr>
          </a:lstStyle>
          <a:p>
            <a:pPr eaLnBrk="1" hangingPunct="1">
              <a:spcBef>
                <a:spcPct val="0"/>
              </a:spcBef>
              <a:buClrTx/>
              <a:buFontTx/>
              <a:buNone/>
            </a:pPr>
            <a:r>
              <a:rPr lang="lt-LT" altLang="lt-LT" sz="2400" b="1" i="1" dirty="0">
                <a:latin typeface="Cambria" pitchFamily="18" charset="0"/>
              </a:rPr>
              <a:t>Savivaldybės situacija ir poreikiai </a:t>
            </a:r>
          </a:p>
        </p:txBody>
      </p:sp>
      <p:pic>
        <p:nvPicPr>
          <p:cNvPr id="12" name="Picture 11"/>
          <p:cNvPicPr>
            <a:picLocks noChangeAspect="1"/>
          </p:cNvPicPr>
          <p:nvPr/>
        </p:nvPicPr>
        <p:blipFill>
          <a:blip r:embed="rId8" cstate="print"/>
          <a:srcRect/>
          <a:stretch>
            <a:fillRect/>
          </a:stretch>
        </p:blipFill>
        <p:spPr bwMode="auto">
          <a:xfrm>
            <a:off x="10713192" y="43393"/>
            <a:ext cx="1437217" cy="1081617"/>
          </a:xfrm>
          <a:prstGeom prst="rect">
            <a:avLst/>
          </a:prstGeom>
          <a:noFill/>
          <a:ln w="9525">
            <a:noFill/>
            <a:miter lim="800000"/>
            <a:headEnd/>
            <a:tailEnd/>
          </a:ln>
        </p:spPr>
      </p:pic>
      <p:sp>
        <p:nvSpPr>
          <p:cNvPr id="13" name="TextBox 12"/>
          <p:cNvSpPr txBox="1"/>
          <p:nvPr/>
        </p:nvSpPr>
        <p:spPr>
          <a:xfrm>
            <a:off x="371674" y="263846"/>
            <a:ext cx="8810963" cy="954107"/>
          </a:xfrm>
          <a:prstGeom prst="rect">
            <a:avLst/>
          </a:prstGeom>
          <a:noFill/>
        </p:spPr>
        <p:txBody>
          <a:bodyPr wrap="square" rtlCol="0">
            <a:spAutoFit/>
          </a:bodyPr>
          <a:lstStyle/>
          <a:p>
            <a:pPr>
              <a:spcBef>
                <a:spcPct val="0"/>
              </a:spcBef>
              <a:buClrTx/>
              <a:buFontTx/>
              <a:buNone/>
            </a:pPr>
            <a:r>
              <a:rPr lang="lt-LT" altLang="lt-LT" sz="2800" b="1" dirty="0" smtClean="0">
                <a:solidFill>
                  <a:schemeClr val="accent1">
                    <a:lumMod val="75000"/>
                  </a:schemeClr>
                </a:solidFill>
                <a:latin typeface="Arial" panose="020B0604020202020204" pitchFamily="34" charset="0"/>
                <a:cs typeface="Arial" panose="020B0604020202020204" pitchFamily="34" charset="0"/>
              </a:rPr>
              <a:t>Projektų, </a:t>
            </a:r>
            <a:r>
              <a:rPr lang="lt-LT" altLang="lt-LT" sz="2800" b="1" dirty="0">
                <a:solidFill>
                  <a:schemeClr val="accent1">
                    <a:lumMod val="75000"/>
                  </a:schemeClr>
                </a:solidFill>
                <a:latin typeface="Arial" panose="020B0604020202020204" pitchFamily="34" charset="0"/>
                <a:cs typeface="Arial" panose="020B0604020202020204" pitchFamily="34" charset="0"/>
              </a:rPr>
              <a:t>skirtų BVGN ir VDC plėtrai, institucinė sąranga   </a:t>
            </a:r>
          </a:p>
        </p:txBody>
      </p:sp>
    </p:spTree>
    <p:extLst>
      <p:ext uri="{BB962C8B-B14F-4D97-AF65-F5344CB8AC3E}">
        <p14:creationId xmlns:p14="http://schemas.microsoft.com/office/powerpoint/2010/main" val="12357454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Lentelė 6"/>
          <p:cNvGraphicFramePr>
            <a:graphicFrameLocks noGrp="1"/>
          </p:cNvGraphicFramePr>
          <p:nvPr>
            <p:extLst>
              <p:ext uri="{D42A27DB-BD31-4B8C-83A1-F6EECF244321}">
                <p14:modId xmlns:p14="http://schemas.microsoft.com/office/powerpoint/2010/main" val="3969593805"/>
              </p:ext>
            </p:extLst>
          </p:nvPr>
        </p:nvGraphicFramePr>
        <p:xfrm>
          <a:off x="436069" y="1498973"/>
          <a:ext cx="8776274" cy="4784558"/>
        </p:xfrm>
        <a:graphic>
          <a:graphicData uri="http://schemas.openxmlformats.org/drawingml/2006/table">
            <a:tbl>
              <a:tblPr/>
              <a:tblGrid>
                <a:gridCol w="4294426">
                  <a:extLst>
                    <a:ext uri="{9D8B030D-6E8A-4147-A177-3AD203B41FA5}">
                      <a16:colId xmlns:a16="http://schemas.microsoft.com/office/drawing/2014/main" xmlns="" val="20000"/>
                    </a:ext>
                  </a:extLst>
                </a:gridCol>
                <a:gridCol w="4481848">
                  <a:extLst>
                    <a:ext uri="{9D8B030D-6E8A-4147-A177-3AD203B41FA5}">
                      <a16:colId xmlns:a16="http://schemas.microsoft.com/office/drawing/2014/main" xmlns="" val="20001"/>
                    </a:ext>
                  </a:extLst>
                </a:gridCol>
              </a:tblGrid>
              <a:tr h="894080">
                <a:tc>
                  <a:txBody>
                    <a:bodyPr/>
                    <a:lstStyle/>
                    <a:p>
                      <a:pPr marL="0" lvl="0" indent="0" algn="ctr">
                        <a:buFont typeface="Arial" panose="020B0604020202020204" pitchFamily="34" charset="0"/>
                        <a:buNone/>
                      </a:pPr>
                      <a:r>
                        <a:rPr lang="lt-LT" sz="2000" b="1" kern="1200" dirty="0">
                          <a:solidFill>
                            <a:schemeClr val="tx1"/>
                          </a:solidFill>
                          <a:effectLst/>
                          <a:latin typeface="Arial" panose="020B0604020202020204" pitchFamily="34" charset="0"/>
                          <a:ea typeface="+mn-ea"/>
                          <a:cs typeface="Arial" panose="020B0604020202020204" pitchFamily="34" charset="0"/>
                        </a:rPr>
                        <a:t>BVGN</a:t>
                      </a:r>
                    </a:p>
                  </a:txBody>
                  <a:tcPr marL="87219" marR="8721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p>
                      <a:pPr marL="0" lvl="0" indent="0" algn="ctr">
                        <a:buFont typeface="Arial" panose="020B0604020202020204" pitchFamily="34" charset="0"/>
                        <a:buNone/>
                      </a:pPr>
                      <a:r>
                        <a:rPr lang="lt-LT" sz="2000" b="1" kern="1200" dirty="0">
                          <a:solidFill>
                            <a:schemeClr val="tx1"/>
                          </a:solidFill>
                          <a:effectLst/>
                          <a:latin typeface="Arial" panose="020B0604020202020204" pitchFamily="34" charset="0"/>
                          <a:ea typeface="+mn-ea"/>
                          <a:cs typeface="Arial" panose="020B0604020202020204" pitchFamily="34" charset="0"/>
                        </a:rPr>
                        <a:t>VDC plėtra </a:t>
                      </a:r>
                      <a:r>
                        <a:rPr lang="lt-LT" sz="2000" b="0" i="1" kern="1200" dirty="0">
                          <a:solidFill>
                            <a:schemeClr val="tx1"/>
                          </a:solidFill>
                          <a:effectLst/>
                          <a:latin typeface="Arial" panose="020B0604020202020204" pitchFamily="34" charset="0"/>
                          <a:ea typeface="+mn-ea"/>
                          <a:cs typeface="Arial" panose="020B0604020202020204" pitchFamily="34" charset="0"/>
                        </a:rPr>
                        <a:t>(naujų steigimas, veikiančių plėtra)</a:t>
                      </a:r>
                    </a:p>
                  </a:txBody>
                  <a:tcPr marL="87219" marR="8721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60000"/>
                        <a:lumOff val="40000"/>
                      </a:schemeClr>
                    </a:solidFill>
                  </a:tcPr>
                </a:tc>
                <a:extLst>
                  <a:ext uri="{0D108BD9-81ED-4DB2-BD59-A6C34878D82A}">
                    <a16:rowId xmlns:a16="http://schemas.microsoft.com/office/drawing/2014/main" xmlns="" val="10000"/>
                  </a:ext>
                </a:extLst>
              </a:tr>
              <a:tr h="543159">
                <a:tc>
                  <a:txBody>
                    <a:bodyPr/>
                    <a:lstStyle/>
                    <a:p>
                      <a:pPr marL="342900" indent="-342900">
                        <a:spcBef>
                          <a:spcPct val="0"/>
                        </a:spcBef>
                        <a:buClrTx/>
                        <a:buFont typeface="Arial" panose="020B0604020202020204" pitchFamily="34" charset="0"/>
                        <a:buChar char="•"/>
                        <a:defRPr/>
                      </a:pPr>
                      <a:r>
                        <a:rPr lang="lt-LT" altLang="lt-LT" sz="2000" b="1" dirty="0">
                          <a:latin typeface="Arial" panose="020B0604020202020204" pitchFamily="34" charset="0"/>
                          <a:cs typeface="Arial" panose="020B0604020202020204" pitchFamily="34" charset="0"/>
                        </a:rPr>
                        <a:t>Namų statyba</a:t>
                      </a:r>
                      <a:endParaRPr lang="lt-LT" sz="2000" b="1" dirty="0">
                        <a:latin typeface="Arial" panose="020B0604020202020204" pitchFamily="34" charset="0"/>
                        <a:cs typeface="Arial" panose="020B0604020202020204" pitchFamily="34" charset="0"/>
                      </a:endParaRPr>
                    </a:p>
                  </a:txBody>
                  <a:tcPr marL="87219" marR="8721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40000"/>
                        <a:lumOff val="60000"/>
                      </a:schemeClr>
                    </a:solidFill>
                  </a:tcPr>
                </a:tc>
                <a:tc rowSpan="3">
                  <a:txBody>
                    <a:bodyPr/>
                    <a:lstStyle/>
                    <a:p>
                      <a:pPr marL="171450" lvl="0" indent="-171450">
                        <a:buFont typeface="Arial" panose="020B0604020202020204" pitchFamily="34" charset="0"/>
                        <a:buChar char="•"/>
                      </a:pPr>
                      <a:r>
                        <a:rPr lang="lt-LT" sz="2000" b="1" kern="1200" dirty="0">
                          <a:solidFill>
                            <a:schemeClr val="tx1"/>
                          </a:solidFill>
                          <a:effectLst/>
                          <a:latin typeface="Arial" panose="020B0604020202020204" pitchFamily="34" charset="0"/>
                          <a:ea typeface="+mn-ea"/>
                          <a:cs typeface="Arial" panose="020B0604020202020204" pitchFamily="34" charset="0"/>
                        </a:rPr>
                        <a:t>pastatų / patalpų rekonstrukcija / remontas</a:t>
                      </a:r>
                    </a:p>
                  </a:txBody>
                  <a:tcPr marL="87219" marR="8721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xmlns="" val="10001"/>
                  </a:ext>
                </a:extLst>
              </a:tr>
              <a:tr h="543159">
                <a:tc>
                  <a:txBody>
                    <a:bodyPr/>
                    <a:lstStyle/>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lt-LT" altLang="lt-LT" sz="2000" b="1" dirty="0">
                          <a:latin typeface="Arial" panose="020B0604020202020204" pitchFamily="34" charset="0"/>
                          <a:cs typeface="Arial" panose="020B0604020202020204" pitchFamily="34" charset="0"/>
                        </a:rPr>
                        <a:t>Namų / butų įsigijimas</a:t>
                      </a:r>
                      <a:endParaRPr lang="lt-LT" sz="2000" b="1" dirty="0">
                        <a:latin typeface="Arial" panose="020B0604020202020204" pitchFamily="34" charset="0"/>
                        <a:cs typeface="Arial" panose="020B0604020202020204" pitchFamily="34" charset="0"/>
                      </a:endParaRPr>
                    </a:p>
                  </a:txBody>
                  <a:tcPr marL="87219" marR="8721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40000"/>
                        <a:lumOff val="60000"/>
                      </a:schemeClr>
                    </a:solidFill>
                  </a:tcPr>
                </a:tc>
                <a:tc vMerge="1">
                  <a:txBody>
                    <a:bodyPr/>
                    <a:lstStyle/>
                    <a:p>
                      <a:pPr marL="171450" lvl="0" indent="-171450">
                        <a:buFont typeface="Arial" panose="020B0604020202020204" pitchFamily="34" charset="0"/>
                        <a:buChar char="•"/>
                      </a:pPr>
                      <a:endParaRPr kumimoji="0" lang="lt-LT" sz="2000" b="1" i="1" u="none" strike="noStrike" cap="none" normalizeH="0" baseline="0" dirty="0">
                        <a:ln>
                          <a:noFill/>
                        </a:ln>
                        <a:solidFill>
                          <a:schemeClr val="tx1"/>
                        </a:solidFill>
                        <a:effectLst/>
                        <a:latin typeface="Cambria" panose="02040503050406030204" pitchFamily="18" charset="0"/>
                        <a:cs typeface="Times New Roman" panose="02020603050405020304" pitchFamily="18" charset="0"/>
                      </a:endParaRPr>
                    </a:p>
                  </a:txBody>
                  <a:tcPr marL="65414" marR="6541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xmlns="" val="10002"/>
                  </a:ext>
                </a:extLst>
              </a:tr>
              <a:tr h="812800">
                <a:tc>
                  <a:txBody>
                    <a:bodyPr/>
                    <a:lstStyle/>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lt-LT" altLang="lt-LT" sz="2000" b="1" dirty="0">
                          <a:latin typeface="Arial" panose="020B0604020202020204" pitchFamily="34" charset="0"/>
                          <a:cs typeface="Arial" panose="020B0604020202020204" pitchFamily="34" charset="0"/>
                        </a:rPr>
                        <a:t>Turimų namų/ butų</a:t>
                      </a:r>
                      <a:endParaRPr lang="lt-LT" sz="2000" b="1" dirty="0">
                        <a:latin typeface="Arial" panose="020B0604020202020204" pitchFamily="34" charset="0"/>
                        <a:cs typeface="Arial" panose="020B0604020202020204" pitchFamily="34" charset="0"/>
                      </a:endParaRPr>
                    </a:p>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lt-LT" altLang="lt-LT" sz="2000" b="1" dirty="0">
                          <a:latin typeface="Arial" panose="020B0604020202020204" pitchFamily="34" charset="0"/>
                          <a:cs typeface="Arial" panose="020B0604020202020204" pitchFamily="34" charset="0"/>
                        </a:rPr>
                        <a:t>rekonstrukcija/remontas</a:t>
                      </a:r>
                      <a:endParaRPr lang="lt-LT" sz="2000" b="1" dirty="0">
                        <a:latin typeface="Arial" panose="020B0604020202020204" pitchFamily="34" charset="0"/>
                        <a:cs typeface="Arial" panose="020B0604020202020204" pitchFamily="34" charset="0"/>
                      </a:endParaRPr>
                    </a:p>
                  </a:txBody>
                  <a:tcPr marL="87219" marR="8721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40000"/>
                        <a:lumOff val="60000"/>
                      </a:schemeClr>
                    </a:solidFill>
                  </a:tcPr>
                </a:tc>
                <a:tc vMerge="1">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lt-LT" sz="1800" b="1" i="1" u="none" strike="noStrike" cap="none" normalizeH="0" baseline="0" dirty="0">
                        <a:ln>
                          <a:noFill/>
                        </a:ln>
                        <a:solidFill>
                          <a:schemeClr val="tx1"/>
                        </a:solidFill>
                        <a:effectLst/>
                        <a:latin typeface="Cambria" panose="02040503050406030204" pitchFamily="18" charset="0"/>
                        <a:cs typeface="Times New Roman" panose="02020603050405020304" pitchFamily="18" charset="0"/>
                      </a:endParaRPr>
                    </a:p>
                  </a:txBody>
                  <a:tcPr marL="65414" marR="6541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xmlns="" val="10003"/>
                  </a:ext>
                </a:extLst>
              </a:tr>
              <a:tr h="772160">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lt-LT" sz="2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Baldai, įranga</a:t>
                      </a:r>
                      <a:endParaRPr lang="lt-LT" sz="2000" dirty="0">
                        <a:latin typeface="Arial" panose="020B0604020202020204" pitchFamily="34" charset="0"/>
                        <a:cs typeface="Arial" panose="020B0604020202020204" pitchFamily="34" charset="0"/>
                      </a:endParaRPr>
                    </a:p>
                  </a:txBody>
                  <a:tcPr marL="87219" marR="8721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lt-LT" sz="2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Baldai, įranga: </a:t>
                      </a:r>
                      <a:r>
                        <a:rPr kumimoji="0" lang="lt-LT" sz="2000" b="0" i="1" u="none" strike="noStrike" cap="none" normalizeH="0" baseline="0" dirty="0">
                          <a:ln>
                            <a:noFill/>
                          </a:ln>
                          <a:solidFill>
                            <a:schemeClr val="tx1"/>
                          </a:solidFill>
                          <a:effectLst/>
                          <a:latin typeface="Arial" panose="020B0604020202020204" pitchFamily="34" charset="0"/>
                          <a:cs typeface="Arial" panose="020B0604020202020204" pitchFamily="34" charset="0"/>
                        </a:rPr>
                        <a:t>10 000 </a:t>
                      </a:r>
                      <a:r>
                        <a:rPr kumimoji="0" lang="lt-LT" sz="2000" b="0" i="1" u="none" strike="noStrike" cap="none" normalizeH="0" baseline="0" dirty="0" err="1">
                          <a:ln>
                            <a:noFill/>
                          </a:ln>
                          <a:solidFill>
                            <a:schemeClr val="tx1"/>
                          </a:solidFill>
                          <a:effectLst/>
                          <a:latin typeface="Arial" panose="020B0604020202020204" pitchFamily="34" charset="0"/>
                          <a:cs typeface="Arial" panose="020B0604020202020204" pitchFamily="34" charset="0"/>
                        </a:rPr>
                        <a:t>Eur</a:t>
                      </a:r>
                      <a:r>
                        <a:rPr kumimoji="0" lang="lt-LT" sz="2000" b="0" i="1" u="none" strike="noStrike" cap="none" normalizeH="0" baseline="0" dirty="0">
                          <a:ln>
                            <a:noFill/>
                          </a:ln>
                          <a:solidFill>
                            <a:schemeClr val="tx1"/>
                          </a:solidFill>
                          <a:effectLst/>
                          <a:latin typeface="Arial" panose="020B0604020202020204" pitchFamily="34" charset="0"/>
                          <a:cs typeface="Arial" panose="020B0604020202020204" pitchFamily="34" charset="0"/>
                        </a:rPr>
                        <a:t> „krepšelis“</a:t>
                      </a:r>
                    </a:p>
                  </a:txBody>
                  <a:tcPr marL="87219" marR="8721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xmlns="" val="10004"/>
                  </a:ext>
                </a:extLst>
              </a:tr>
              <a:tr h="117856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lt-LT" sz="2000" b="1" kern="1200" dirty="0">
                          <a:solidFill>
                            <a:schemeClr val="tx1"/>
                          </a:solidFill>
                          <a:effectLst/>
                          <a:latin typeface="Arial" panose="020B0604020202020204" pitchFamily="34" charset="0"/>
                          <a:ea typeface="+mn-ea"/>
                          <a:cs typeface="Arial" panose="020B0604020202020204" pitchFamily="34" charset="0"/>
                        </a:rPr>
                        <a:t>Pritaikymas neįgaliesiems</a:t>
                      </a:r>
                      <a:r>
                        <a:rPr lang="lt-LT" sz="2000" b="1" kern="1200" baseline="0" dirty="0">
                          <a:solidFill>
                            <a:schemeClr val="tx1"/>
                          </a:solidFill>
                          <a:effectLst/>
                          <a:latin typeface="Arial" panose="020B0604020202020204" pitchFamily="34" charset="0"/>
                          <a:ea typeface="+mn-ea"/>
                          <a:cs typeface="Arial" panose="020B0604020202020204" pitchFamily="34" charset="0"/>
                        </a:rPr>
                        <a:t> –</a:t>
                      </a:r>
                      <a:r>
                        <a:rPr lang="lt-LT" sz="2000" b="0" i="1" kern="1200" baseline="0" dirty="0">
                          <a:solidFill>
                            <a:schemeClr val="tx1"/>
                          </a:solidFill>
                          <a:effectLst/>
                          <a:latin typeface="Arial" panose="020B0604020202020204" pitchFamily="34" charset="0"/>
                          <a:ea typeface="+mn-ea"/>
                          <a:cs typeface="Arial" panose="020B0604020202020204" pitchFamily="34" charset="0"/>
                        </a:rPr>
                        <a:t>bent 1 BVGN </a:t>
                      </a:r>
                      <a:r>
                        <a:rPr lang="lt-LT" sz="2000" i="1" kern="1200" dirty="0">
                          <a:solidFill>
                            <a:schemeClr val="tx1"/>
                          </a:solidFill>
                          <a:effectLst/>
                          <a:latin typeface="Arial" panose="020B0604020202020204" pitchFamily="34" charset="0"/>
                          <a:ea typeface="+mn-ea"/>
                          <a:cs typeface="Arial" panose="020B0604020202020204" pitchFamily="34" charset="0"/>
                        </a:rPr>
                        <a:t>savivaldybėje. Jei kuriami</a:t>
                      </a:r>
                      <a:r>
                        <a:rPr lang="lt-LT" sz="2000" i="1" kern="1200" baseline="0" dirty="0">
                          <a:solidFill>
                            <a:schemeClr val="tx1"/>
                          </a:solidFill>
                          <a:effectLst/>
                          <a:latin typeface="Arial" panose="020B0604020202020204" pitchFamily="34" charset="0"/>
                          <a:ea typeface="+mn-ea"/>
                          <a:cs typeface="Arial" panose="020B0604020202020204" pitchFamily="34" charset="0"/>
                        </a:rPr>
                        <a:t> 5 ir </a:t>
                      </a:r>
                      <a:r>
                        <a:rPr lang="lt-LT" sz="2000" i="1" kern="1200" dirty="0">
                          <a:solidFill>
                            <a:schemeClr val="tx1"/>
                          </a:solidFill>
                          <a:effectLst/>
                          <a:latin typeface="Arial" panose="020B0604020202020204" pitchFamily="34" charset="0"/>
                          <a:ea typeface="+mn-ea"/>
                          <a:cs typeface="Arial" panose="020B0604020202020204" pitchFamily="34" charset="0"/>
                        </a:rPr>
                        <a:t> daugiau BVGN – ne mažiau kaip trečdalis BVGN</a:t>
                      </a:r>
                      <a:endParaRPr lang="lt-LT" sz="2000" i="1" dirty="0">
                        <a:latin typeface="Arial" panose="020B0604020202020204" pitchFamily="34" charset="0"/>
                        <a:cs typeface="Arial" panose="020B0604020202020204" pitchFamily="34" charset="0"/>
                      </a:endParaRPr>
                    </a:p>
                  </a:txBody>
                  <a:tcPr marL="87219" marR="8721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lt-LT" sz="2000" b="1" kern="1200" dirty="0">
                          <a:solidFill>
                            <a:schemeClr val="tx1"/>
                          </a:solidFill>
                          <a:effectLst/>
                          <a:latin typeface="Arial" panose="020B0604020202020204" pitchFamily="34" charset="0"/>
                          <a:ea typeface="+mn-ea"/>
                          <a:cs typeface="Arial" panose="020B0604020202020204" pitchFamily="34" charset="0"/>
                        </a:rPr>
                        <a:t>Pritaikymas neįgaliesiems</a:t>
                      </a:r>
                      <a:r>
                        <a:rPr lang="lt-LT" sz="2000" b="1" kern="1200" baseline="0" dirty="0">
                          <a:solidFill>
                            <a:schemeClr val="tx1"/>
                          </a:solidFill>
                          <a:effectLst/>
                          <a:latin typeface="Arial" panose="020B0604020202020204" pitchFamily="34" charset="0"/>
                          <a:ea typeface="+mn-ea"/>
                          <a:cs typeface="Arial" panose="020B0604020202020204" pitchFamily="34" charset="0"/>
                        </a:rPr>
                        <a:t> – </a:t>
                      </a:r>
                      <a:r>
                        <a:rPr lang="lt-LT" sz="2000" b="0" i="1" kern="1200" dirty="0">
                          <a:solidFill>
                            <a:schemeClr val="tx1"/>
                          </a:solidFill>
                          <a:effectLst/>
                          <a:latin typeface="Arial" panose="020B0604020202020204" pitchFamily="34" charset="0"/>
                          <a:ea typeface="+mn-ea"/>
                          <a:cs typeface="Arial" panose="020B0604020202020204" pitchFamily="34" charset="0"/>
                        </a:rPr>
                        <a:t>privaloma visiems VDC</a:t>
                      </a:r>
                      <a:endParaRPr kumimoji="0" lang="lt-LT" sz="2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87219" marR="8721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xmlns="" val="10005"/>
                  </a:ext>
                </a:extLst>
              </a:tr>
            </a:tbl>
          </a:graphicData>
        </a:graphic>
      </p:graphicFrame>
      <p:pic>
        <p:nvPicPr>
          <p:cNvPr id="6" name="Picture 5"/>
          <p:cNvPicPr>
            <a:picLocks noChangeAspect="1"/>
          </p:cNvPicPr>
          <p:nvPr/>
        </p:nvPicPr>
        <p:blipFill>
          <a:blip r:embed="rId3" cstate="print"/>
          <a:srcRect/>
          <a:stretch>
            <a:fillRect/>
          </a:stretch>
        </p:blipFill>
        <p:spPr bwMode="auto">
          <a:xfrm>
            <a:off x="10713192" y="43393"/>
            <a:ext cx="1437217" cy="1081617"/>
          </a:xfrm>
          <a:prstGeom prst="rect">
            <a:avLst/>
          </a:prstGeom>
          <a:noFill/>
          <a:ln w="9525">
            <a:noFill/>
            <a:miter lim="800000"/>
            <a:headEnd/>
            <a:tailEnd/>
          </a:ln>
        </p:spPr>
      </p:pic>
      <p:sp>
        <p:nvSpPr>
          <p:cNvPr id="8" name="Rectangle 1"/>
          <p:cNvSpPr>
            <a:spLocks noChangeArrowheads="1"/>
          </p:cNvSpPr>
          <p:nvPr/>
        </p:nvSpPr>
        <p:spPr bwMode="auto">
          <a:xfrm>
            <a:off x="436069" y="312363"/>
            <a:ext cx="10138833" cy="54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eaLnBrk="0" hangingPunct="0">
              <a:spcBef>
                <a:spcPct val="20000"/>
              </a:spcBef>
              <a:buClr>
                <a:srgbClr val="C7E7D5"/>
              </a:buClr>
              <a:buFont typeface="Wingdings" pitchFamily="2" charset="2"/>
              <a:buChar char="n"/>
              <a:defRPr sz="3200">
                <a:solidFill>
                  <a:schemeClr val="tx1"/>
                </a:solidFill>
                <a:latin typeface="Arial" charset="0"/>
              </a:defRPr>
            </a:lvl1pPr>
            <a:lvl2pPr marL="742950" indent="-285750" eaLnBrk="0" hangingPunct="0">
              <a:spcBef>
                <a:spcPct val="20000"/>
              </a:spcBef>
              <a:buClr>
                <a:srgbClr val="C7E7D5"/>
              </a:buClr>
              <a:buFont typeface="Wingdings" pitchFamily="2" charset="2"/>
              <a:buChar char="¨"/>
              <a:defRPr sz="2800">
                <a:solidFill>
                  <a:schemeClr val="tx1"/>
                </a:solidFill>
                <a:latin typeface="Arial" charset="0"/>
              </a:defRPr>
            </a:lvl2pPr>
            <a:lvl3pPr marL="1143000" indent="-228600" eaLnBrk="0" hangingPunct="0">
              <a:spcBef>
                <a:spcPct val="20000"/>
              </a:spcBef>
              <a:buClr>
                <a:srgbClr val="C7E7D5"/>
              </a:buClr>
              <a:buFont typeface="Wingdings" pitchFamily="2" charset="2"/>
              <a:buChar char="n"/>
              <a:defRPr sz="2400">
                <a:solidFill>
                  <a:schemeClr val="tx1"/>
                </a:solidFill>
                <a:latin typeface="Arial" charset="0"/>
              </a:defRPr>
            </a:lvl3pPr>
            <a:lvl4pPr marL="1600200" indent="-228600" eaLnBrk="0" hangingPunct="0">
              <a:spcBef>
                <a:spcPct val="20000"/>
              </a:spcBef>
              <a:buClr>
                <a:srgbClr val="C7E7D5"/>
              </a:buClr>
              <a:buFont typeface="Wingdings" pitchFamily="2" charset="2"/>
              <a:buChar char="¨"/>
              <a:defRPr sz="2000">
                <a:solidFill>
                  <a:schemeClr val="tx1"/>
                </a:solidFill>
                <a:latin typeface="Arial" charset="0"/>
              </a:defRPr>
            </a:lvl4pPr>
            <a:lvl5pPr marL="2057400" indent="-228600" eaLnBrk="0" hangingPunct="0">
              <a:spcBef>
                <a:spcPct val="20000"/>
              </a:spcBef>
              <a:buClr>
                <a:srgbClr val="C7E7D5"/>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rgbClr val="C7E7D5"/>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rgbClr val="C7E7D5"/>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rgbClr val="C7E7D5"/>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rgbClr val="C7E7D5"/>
              </a:buClr>
              <a:buFont typeface="Wingdings" pitchFamily="2" charset="2"/>
              <a:buChar char="§"/>
              <a:defRPr sz="2000">
                <a:solidFill>
                  <a:schemeClr val="tx1"/>
                </a:solidFill>
                <a:latin typeface="Arial" charset="0"/>
              </a:defRPr>
            </a:lvl9pPr>
          </a:lstStyle>
          <a:p>
            <a:pPr marL="0" indent="0" eaLnBrk="1" hangingPunct="1">
              <a:spcBef>
                <a:spcPct val="0"/>
              </a:spcBef>
              <a:buClrTx/>
              <a:buNone/>
            </a:pPr>
            <a:r>
              <a:rPr lang="lt-LT" altLang="lt-LT" sz="2800" b="1" dirty="0">
                <a:solidFill>
                  <a:schemeClr val="accent1">
                    <a:lumMod val="75000"/>
                  </a:schemeClr>
                </a:solidFill>
                <a:latin typeface="Arial" panose="020B0604020202020204" pitchFamily="34" charset="0"/>
                <a:cs typeface="Arial" panose="020B0604020202020204" pitchFamily="34" charset="0"/>
              </a:rPr>
              <a:t>Veiklos/išlaidos: </a:t>
            </a:r>
            <a:endParaRPr lang="lt-LT" altLang="lt-LT" sz="2800"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94510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Lentelė 11"/>
          <p:cNvGraphicFramePr>
            <a:graphicFrameLocks noGrp="1"/>
          </p:cNvGraphicFramePr>
          <p:nvPr>
            <p:extLst>
              <p:ext uri="{D42A27DB-BD31-4B8C-83A1-F6EECF244321}">
                <p14:modId xmlns:p14="http://schemas.microsoft.com/office/powerpoint/2010/main" val="3840904169"/>
              </p:ext>
            </p:extLst>
          </p:nvPr>
        </p:nvGraphicFramePr>
        <p:xfrm>
          <a:off x="451669" y="1675276"/>
          <a:ext cx="8556921" cy="4077161"/>
        </p:xfrm>
        <a:graphic>
          <a:graphicData uri="http://schemas.openxmlformats.org/drawingml/2006/table">
            <a:tbl>
              <a:tblPr/>
              <a:tblGrid>
                <a:gridCol w="4319772">
                  <a:extLst>
                    <a:ext uri="{9D8B030D-6E8A-4147-A177-3AD203B41FA5}">
                      <a16:colId xmlns:a16="http://schemas.microsoft.com/office/drawing/2014/main" xmlns="" val="20000"/>
                    </a:ext>
                  </a:extLst>
                </a:gridCol>
                <a:gridCol w="4237149"/>
              </a:tblGrid>
              <a:tr h="480053">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lt-LT" altLang="lt-LT" sz="2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I etapas: projektų planavimas</a:t>
                      </a:r>
                    </a:p>
                  </a:txBody>
                  <a:tcPr marL="91421" marR="9142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lt-LT"/>
                    </a:p>
                  </a:txBody>
                  <a:tcPr/>
                </a:tc>
                <a:extLst>
                  <a:ext uri="{0D108BD9-81ED-4DB2-BD59-A6C34878D82A}">
                    <a16:rowId xmlns:a16="http://schemas.microsoft.com/office/drawing/2014/main" xmlns="" val="10000"/>
                  </a:ext>
                </a:extLst>
              </a:tr>
              <a:tr h="121920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lt-LT" altLang="lt-LT"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Projektinių pasiūlymų (PP) (</a:t>
                      </a:r>
                      <a:r>
                        <a:rPr kumimoji="0" lang="lt-LT" altLang="lt-LT" sz="2000" b="0" i="1" u="none" strike="noStrike" cap="none" normalizeH="0" baseline="0" dirty="0">
                          <a:ln>
                            <a:noFill/>
                          </a:ln>
                          <a:solidFill>
                            <a:schemeClr val="tx1"/>
                          </a:solidFill>
                          <a:effectLst/>
                          <a:latin typeface="Arial" panose="020B0604020202020204" pitchFamily="34" charset="0"/>
                          <a:cs typeface="Arial" panose="020B0604020202020204" pitchFamily="34" charset="0"/>
                        </a:rPr>
                        <a:t>investicinių projektų</a:t>
                      </a:r>
                      <a:r>
                        <a:rPr kumimoji="0" lang="lt-LT" altLang="lt-LT"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rengimas, teikimas SADM</a:t>
                      </a:r>
                    </a:p>
                  </a:txBody>
                  <a:tcPr marL="91421" marR="9142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indent="0">
                        <a:buFont typeface="Wingdings" panose="05000000000000000000" pitchFamily="2" charset="2"/>
                        <a:buNone/>
                      </a:pPr>
                      <a:r>
                        <a:rPr lang="lt-LT" sz="2000" b="0" kern="1200" dirty="0" smtClean="0">
                          <a:solidFill>
                            <a:schemeClr val="tx1"/>
                          </a:solidFill>
                          <a:effectLst/>
                          <a:latin typeface="Arial" panose="020B0604020202020204" pitchFamily="34" charset="0"/>
                          <a:ea typeface="+mn-ea"/>
                          <a:cs typeface="Arial" panose="020B0604020202020204" pitchFamily="34" charset="0"/>
                        </a:rPr>
                        <a:t>2018.</a:t>
                      </a:r>
                      <a:r>
                        <a:rPr lang="en-US" sz="2000" b="0" kern="1200" dirty="0" smtClean="0">
                          <a:solidFill>
                            <a:schemeClr val="tx1"/>
                          </a:solidFill>
                          <a:effectLst/>
                          <a:latin typeface="Arial" panose="020B0604020202020204" pitchFamily="34" charset="0"/>
                          <a:ea typeface="+mn-ea"/>
                          <a:cs typeface="Arial" panose="020B0604020202020204" pitchFamily="34" charset="0"/>
                        </a:rPr>
                        <a:t>12</a:t>
                      </a:r>
                      <a:r>
                        <a:rPr lang="lt-LT" sz="2000" b="0" kern="1200" dirty="0" smtClean="0">
                          <a:solidFill>
                            <a:schemeClr val="tx1"/>
                          </a:solidFill>
                          <a:effectLst/>
                          <a:latin typeface="Arial" panose="020B0604020202020204" pitchFamily="34" charset="0"/>
                          <a:ea typeface="+mn-ea"/>
                          <a:cs typeface="Arial" panose="020B0604020202020204" pitchFamily="34" charset="0"/>
                        </a:rPr>
                        <a:t>.0</a:t>
                      </a:r>
                      <a:r>
                        <a:rPr lang="en-US" sz="2000" b="0" kern="1200" dirty="0" smtClean="0">
                          <a:solidFill>
                            <a:schemeClr val="tx1"/>
                          </a:solidFill>
                          <a:effectLst/>
                          <a:latin typeface="Arial" panose="020B0604020202020204" pitchFamily="34" charset="0"/>
                          <a:ea typeface="+mn-ea"/>
                          <a:cs typeface="Arial" panose="020B0604020202020204" pitchFamily="34" charset="0"/>
                        </a:rPr>
                        <a:t>7,</a:t>
                      </a:r>
                      <a:r>
                        <a:rPr lang="en-US" sz="2000" b="0" kern="1200" baseline="0" dirty="0" smtClean="0">
                          <a:solidFill>
                            <a:schemeClr val="tx1"/>
                          </a:solidFill>
                          <a:effectLst/>
                          <a:latin typeface="Arial" panose="020B0604020202020204" pitchFamily="34" charset="0"/>
                          <a:ea typeface="+mn-ea"/>
                          <a:cs typeface="Arial" panose="020B0604020202020204" pitchFamily="34" charset="0"/>
                        </a:rPr>
                        <a:t> 2018.01.07</a:t>
                      </a:r>
                    </a:p>
                    <a:p>
                      <a:pPr marL="0" indent="0">
                        <a:buFont typeface="Wingdings" panose="05000000000000000000" pitchFamily="2" charset="2"/>
                        <a:buNone/>
                      </a:pPr>
                      <a:r>
                        <a:rPr lang="lt-LT" sz="2000" b="0" i="1" kern="1200" dirty="0" smtClean="0">
                          <a:solidFill>
                            <a:schemeClr val="tx1"/>
                          </a:solidFill>
                          <a:effectLst/>
                          <a:latin typeface="Arial" panose="020B0604020202020204" pitchFamily="34" charset="0"/>
                          <a:ea typeface="+mn-ea"/>
                          <a:cs typeface="Arial" panose="020B0604020202020204" pitchFamily="34" charset="0"/>
                        </a:rPr>
                        <a:t>2019.0</a:t>
                      </a:r>
                      <a:r>
                        <a:rPr lang="en-US" sz="2000" b="0" i="1" kern="1200" dirty="0" smtClean="0">
                          <a:solidFill>
                            <a:schemeClr val="tx1"/>
                          </a:solidFill>
                          <a:effectLst/>
                          <a:latin typeface="Arial" panose="020B0604020202020204" pitchFamily="34" charset="0"/>
                          <a:ea typeface="+mn-ea"/>
                          <a:cs typeface="Arial" panose="020B0604020202020204" pitchFamily="34" charset="0"/>
                        </a:rPr>
                        <a:t>2</a:t>
                      </a:r>
                      <a:r>
                        <a:rPr lang="lt-LT" sz="2000" b="0" i="1" kern="1200" dirty="0" smtClean="0">
                          <a:solidFill>
                            <a:schemeClr val="tx1"/>
                          </a:solidFill>
                          <a:effectLst/>
                          <a:latin typeface="Arial" panose="020B0604020202020204" pitchFamily="34" charset="0"/>
                          <a:ea typeface="+mn-ea"/>
                          <a:cs typeface="Arial" panose="020B0604020202020204" pitchFamily="34" charset="0"/>
                        </a:rPr>
                        <a:t>.0</a:t>
                      </a:r>
                      <a:r>
                        <a:rPr lang="en-US" sz="2000" b="0" i="1" kern="1200" dirty="0" smtClean="0">
                          <a:solidFill>
                            <a:schemeClr val="tx1"/>
                          </a:solidFill>
                          <a:effectLst/>
                          <a:latin typeface="Arial" panose="020B0604020202020204" pitchFamily="34" charset="0"/>
                          <a:ea typeface="+mn-ea"/>
                          <a:cs typeface="Arial" panose="020B0604020202020204" pitchFamily="34" charset="0"/>
                        </a:rPr>
                        <a:t>7</a:t>
                      </a:r>
                      <a:endParaRPr lang="lt-LT" sz="2000" b="0" kern="1200" dirty="0">
                        <a:solidFill>
                          <a:schemeClr val="tx1"/>
                        </a:solidFill>
                        <a:effectLst/>
                        <a:latin typeface="Arial" panose="020B0604020202020204" pitchFamily="34" charset="0"/>
                        <a:ea typeface="+mn-ea"/>
                        <a:cs typeface="Arial" panose="020B0604020202020204" pitchFamily="34" charset="0"/>
                      </a:endParaRPr>
                    </a:p>
                  </a:txBody>
                  <a:tcPr marL="87219" marR="8721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531349">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lt-LT" altLang="lt-LT"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PP vertinimas SADM, tvirtinimas </a:t>
                      </a:r>
                    </a:p>
                  </a:txBody>
                  <a:tcPr marL="91421" marR="9142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indent="0">
                        <a:buFont typeface="Wingdings" panose="05000000000000000000" pitchFamily="2" charset="2"/>
                        <a:buNone/>
                      </a:pPr>
                      <a:r>
                        <a:rPr lang="lt-LT" sz="2000" b="0" kern="1200" dirty="0" smtClean="0">
                          <a:solidFill>
                            <a:schemeClr val="tx1"/>
                          </a:solidFill>
                          <a:effectLst/>
                          <a:latin typeface="Arial" panose="020B0604020202020204" pitchFamily="34" charset="0"/>
                          <a:ea typeface="+mn-ea"/>
                          <a:cs typeface="Arial" panose="020B0604020202020204" pitchFamily="34" charset="0"/>
                        </a:rPr>
                        <a:t>201</a:t>
                      </a:r>
                      <a:r>
                        <a:rPr lang="en-US" sz="2000" b="0" kern="1200" dirty="0" smtClean="0">
                          <a:solidFill>
                            <a:schemeClr val="tx1"/>
                          </a:solidFill>
                          <a:effectLst/>
                          <a:latin typeface="Arial" panose="020B0604020202020204" pitchFamily="34" charset="0"/>
                          <a:ea typeface="+mn-ea"/>
                          <a:cs typeface="Arial" panose="020B0604020202020204" pitchFamily="34" charset="0"/>
                        </a:rPr>
                        <a:t>9</a:t>
                      </a:r>
                      <a:r>
                        <a:rPr lang="lt-LT" sz="2000" b="0" kern="1200" dirty="0" smtClean="0">
                          <a:solidFill>
                            <a:schemeClr val="tx1"/>
                          </a:solidFill>
                          <a:effectLst/>
                          <a:latin typeface="Arial" panose="020B0604020202020204" pitchFamily="34" charset="0"/>
                          <a:ea typeface="+mn-ea"/>
                          <a:cs typeface="Arial" panose="020B0604020202020204" pitchFamily="34" charset="0"/>
                        </a:rPr>
                        <a:t> </a:t>
                      </a:r>
                      <a:r>
                        <a:rPr lang="lt-LT" sz="2000" b="0" kern="1200" dirty="0">
                          <a:solidFill>
                            <a:schemeClr val="tx1"/>
                          </a:solidFill>
                          <a:effectLst/>
                          <a:latin typeface="Arial" panose="020B0604020202020204" pitchFamily="34" charset="0"/>
                          <a:ea typeface="+mn-ea"/>
                          <a:cs typeface="Arial" panose="020B0604020202020204" pitchFamily="34" charset="0"/>
                        </a:rPr>
                        <a:t>m. </a:t>
                      </a:r>
                      <a:r>
                        <a:rPr lang="lt-LT" sz="2000" b="0" kern="1200" dirty="0" smtClean="0">
                          <a:solidFill>
                            <a:schemeClr val="tx1"/>
                          </a:solidFill>
                          <a:effectLst/>
                          <a:latin typeface="Arial" panose="020B0604020202020204" pitchFamily="34" charset="0"/>
                          <a:ea typeface="+mn-ea"/>
                          <a:cs typeface="Arial" panose="020B0604020202020204" pitchFamily="34" charset="0"/>
                        </a:rPr>
                        <a:t>I</a:t>
                      </a:r>
                      <a:r>
                        <a:rPr lang="en-US" sz="2000" b="0" kern="1200" baseline="0" dirty="0" smtClean="0">
                          <a:solidFill>
                            <a:schemeClr val="tx1"/>
                          </a:solidFill>
                          <a:effectLst/>
                          <a:latin typeface="Arial" panose="020B0604020202020204" pitchFamily="34" charset="0"/>
                          <a:ea typeface="+mn-ea"/>
                          <a:cs typeface="Arial" panose="020B0604020202020204" pitchFamily="34" charset="0"/>
                        </a:rPr>
                        <a:t> </a:t>
                      </a:r>
                      <a:r>
                        <a:rPr lang="lt-LT" sz="2000" b="0" kern="1200" dirty="0" err="1" smtClean="0">
                          <a:solidFill>
                            <a:schemeClr val="tx1"/>
                          </a:solidFill>
                          <a:effectLst/>
                          <a:latin typeface="Arial" panose="020B0604020202020204" pitchFamily="34" charset="0"/>
                          <a:ea typeface="+mn-ea"/>
                          <a:cs typeface="Arial" panose="020B0604020202020204" pitchFamily="34" charset="0"/>
                        </a:rPr>
                        <a:t>ketv</a:t>
                      </a:r>
                      <a:r>
                        <a:rPr lang="lt-LT" sz="2000" b="0" kern="1200" dirty="0">
                          <a:solidFill>
                            <a:schemeClr val="tx1"/>
                          </a:solidFill>
                          <a:effectLst/>
                          <a:latin typeface="Arial" panose="020B0604020202020204" pitchFamily="34" charset="0"/>
                          <a:ea typeface="+mn-ea"/>
                          <a:cs typeface="Arial" panose="020B0604020202020204" pitchFamily="34" charset="0"/>
                        </a:rPr>
                        <a:t>. – 2019 m. </a:t>
                      </a:r>
                      <a:r>
                        <a:rPr lang="en-US" sz="2000" b="0" kern="1200" dirty="0" smtClean="0">
                          <a:solidFill>
                            <a:schemeClr val="tx1"/>
                          </a:solidFill>
                          <a:effectLst/>
                          <a:latin typeface="Arial" panose="020B0604020202020204" pitchFamily="34" charset="0"/>
                          <a:ea typeface="+mn-ea"/>
                          <a:cs typeface="Arial" panose="020B0604020202020204" pitchFamily="34" charset="0"/>
                        </a:rPr>
                        <a:t>I</a:t>
                      </a:r>
                      <a:r>
                        <a:rPr lang="lt-LT" sz="2000" b="0" kern="1200" dirty="0" smtClean="0">
                          <a:solidFill>
                            <a:schemeClr val="tx1"/>
                          </a:solidFill>
                          <a:effectLst/>
                          <a:latin typeface="Arial" panose="020B0604020202020204" pitchFamily="34" charset="0"/>
                          <a:ea typeface="+mn-ea"/>
                          <a:cs typeface="Arial" panose="020B0604020202020204" pitchFamily="34" charset="0"/>
                        </a:rPr>
                        <a:t>I </a:t>
                      </a:r>
                      <a:r>
                        <a:rPr lang="lt-LT" sz="2000" b="0" kern="1200" dirty="0" err="1">
                          <a:solidFill>
                            <a:schemeClr val="tx1"/>
                          </a:solidFill>
                          <a:effectLst/>
                          <a:latin typeface="Arial" panose="020B0604020202020204" pitchFamily="34" charset="0"/>
                          <a:ea typeface="+mn-ea"/>
                          <a:cs typeface="Arial" panose="020B0604020202020204" pitchFamily="34" charset="0"/>
                        </a:rPr>
                        <a:t>ketv</a:t>
                      </a:r>
                      <a:r>
                        <a:rPr lang="lt-LT" sz="2000" b="0" kern="1200" dirty="0">
                          <a:solidFill>
                            <a:schemeClr val="tx1"/>
                          </a:solidFill>
                          <a:effectLst/>
                          <a:latin typeface="Arial" panose="020B0604020202020204" pitchFamily="34" charset="0"/>
                          <a:ea typeface="+mn-ea"/>
                          <a:cs typeface="Arial" panose="020B0604020202020204" pitchFamily="34" charset="0"/>
                        </a:rPr>
                        <a:t>. </a:t>
                      </a:r>
                    </a:p>
                  </a:txBody>
                  <a:tcPr marL="87219" marR="8721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80053">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lt-LT" altLang="lt-LT" sz="2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II etapas: paraiškų rengimas </a:t>
                      </a:r>
                    </a:p>
                  </a:txBody>
                  <a:tcPr marL="91421" marR="9142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lt-LT"/>
                    </a:p>
                  </a:txBody>
                  <a:tcPr/>
                </a:tc>
                <a:extLst>
                  <a:ext uri="{0D108BD9-81ED-4DB2-BD59-A6C34878D82A}">
                    <a16:rowId xmlns:a16="http://schemas.microsoft.com/office/drawing/2014/main" xmlns="" val="10003"/>
                  </a:ext>
                </a:extLst>
              </a:tr>
              <a:tr h="480053">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lt-LT" altLang="lt-LT"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Paraiškų rengimas, teikimas CPVA</a:t>
                      </a:r>
                    </a:p>
                  </a:txBody>
                  <a:tcPr marL="91421" marR="9142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indent="0">
                        <a:buFont typeface="Wingdings" panose="05000000000000000000" pitchFamily="2" charset="2"/>
                        <a:buNone/>
                      </a:pPr>
                      <a:r>
                        <a:rPr lang="lt-LT" sz="2000" b="0" kern="1200" dirty="0">
                          <a:solidFill>
                            <a:schemeClr val="tx1"/>
                          </a:solidFill>
                          <a:effectLst/>
                          <a:latin typeface="Arial" panose="020B0604020202020204" pitchFamily="34" charset="0"/>
                          <a:ea typeface="+mn-ea"/>
                          <a:cs typeface="Arial" panose="020B0604020202020204" pitchFamily="34" charset="0"/>
                        </a:rPr>
                        <a:t>2018</a:t>
                      </a:r>
                      <a:r>
                        <a:rPr lang="lt-LT" sz="2000" b="0" kern="1200" baseline="0" dirty="0">
                          <a:solidFill>
                            <a:schemeClr val="tx1"/>
                          </a:solidFill>
                          <a:effectLst/>
                          <a:latin typeface="Arial" panose="020B0604020202020204" pitchFamily="34" charset="0"/>
                          <a:ea typeface="+mn-ea"/>
                          <a:cs typeface="Arial" panose="020B0604020202020204" pitchFamily="34" charset="0"/>
                        </a:rPr>
                        <a:t> m. IV </a:t>
                      </a:r>
                      <a:r>
                        <a:rPr lang="lt-LT" sz="2000" b="0" kern="1200" baseline="0" dirty="0" err="1">
                          <a:solidFill>
                            <a:schemeClr val="tx1"/>
                          </a:solidFill>
                          <a:effectLst/>
                          <a:latin typeface="Arial" panose="020B0604020202020204" pitchFamily="34" charset="0"/>
                          <a:ea typeface="+mn-ea"/>
                          <a:cs typeface="Arial" panose="020B0604020202020204" pitchFamily="34" charset="0"/>
                        </a:rPr>
                        <a:t>ketv</a:t>
                      </a:r>
                      <a:r>
                        <a:rPr lang="lt-LT" sz="2000" b="0" kern="1200" baseline="0" dirty="0">
                          <a:solidFill>
                            <a:schemeClr val="tx1"/>
                          </a:solidFill>
                          <a:effectLst/>
                          <a:latin typeface="Arial" panose="020B0604020202020204" pitchFamily="34" charset="0"/>
                          <a:ea typeface="+mn-ea"/>
                          <a:cs typeface="Arial" panose="020B0604020202020204" pitchFamily="34" charset="0"/>
                        </a:rPr>
                        <a:t>.  - 2019 m. II </a:t>
                      </a:r>
                      <a:r>
                        <a:rPr lang="lt-LT" sz="2000" b="0" kern="1200" baseline="0" dirty="0" err="1">
                          <a:solidFill>
                            <a:schemeClr val="tx1"/>
                          </a:solidFill>
                          <a:effectLst/>
                          <a:latin typeface="Arial" panose="020B0604020202020204" pitchFamily="34" charset="0"/>
                          <a:ea typeface="+mn-ea"/>
                          <a:cs typeface="Arial" panose="020B0604020202020204" pitchFamily="34" charset="0"/>
                        </a:rPr>
                        <a:t>ketv</a:t>
                      </a:r>
                      <a:r>
                        <a:rPr lang="lt-LT" sz="2000" b="0" kern="1200" baseline="0" dirty="0">
                          <a:solidFill>
                            <a:schemeClr val="tx1"/>
                          </a:solidFill>
                          <a:effectLst/>
                          <a:latin typeface="Arial" panose="020B0604020202020204" pitchFamily="34" charset="0"/>
                          <a:ea typeface="+mn-ea"/>
                          <a:cs typeface="Arial" panose="020B0604020202020204" pitchFamily="34" charset="0"/>
                        </a:rPr>
                        <a:t>. </a:t>
                      </a:r>
                      <a:endParaRPr lang="lt-LT" sz="2000" b="0" kern="1200" dirty="0">
                        <a:solidFill>
                          <a:schemeClr val="tx1"/>
                        </a:solidFill>
                        <a:effectLst/>
                        <a:latin typeface="Arial" panose="020B0604020202020204" pitchFamily="34" charset="0"/>
                        <a:ea typeface="+mn-ea"/>
                        <a:cs typeface="Arial" panose="020B0604020202020204" pitchFamily="34" charset="0"/>
                      </a:endParaRPr>
                    </a:p>
                  </a:txBody>
                  <a:tcPr marL="87219" marR="8721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480053">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lt-LT" altLang="lt-LT"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Paraiškų vertinimas </a:t>
                      </a:r>
                    </a:p>
                  </a:txBody>
                  <a:tcPr marL="91421" marR="9142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indent="0">
                        <a:buFont typeface="Wingdings" panose="05000000000000000000" pitchFamily="2" charset="2"/>
                        <a:buNone/>
                      </a:pPr>
                      <a:r>
                        <a:rPr lang="lt-LT" sz="2000" b="0" kern="1200" dirty="0">
                          <a:solidFill>
                            <a:schemeClr val="tx1"/>
                          </a:solidFill>
                          <a:effectLst/>
                          <a:latin typeface="Arial" panose="020B0604020202020204" pitchFamily="34" charset="0"/>
                          <a:ea typeface="+mn-ea"/>
                          <a:cs typeface="Arial" panose="020B0604020202020204" pitchFamily="34" charset="0"/>
                        </a:rPr>
                        <a:t>2019 m. I-III </a:t>
                      </a:r>
                      <a:r>
                        <a:rPr lang="lt-LT" sz="2000" b="0" kern="1200" dirty="0" err="1">
                          <a:solidFill>
                            <a:schemeClr val="tx1"/>
                          </a:solidFill>
                          <a:effectLst/>
                          <a:latin typeface="Arial" panose="020B0604020202020204" pitchFamily="34" charset="0"/>
                          <a:ea typeface="+mn-ea"/>
                          <a:cs typeface="Arial" panose="020B0604020202020204" pitchFamily="34" charset="0"/>
                        </a:rPr>
                        <a:t>ketv</a:t>
                      </a:r>
                      <a:r>
                        <a:rPr lang="lt-LT" sz="2000" b="0" kern="1200" dirty="0">
                          <a:solidFill>
                            <a:schemeClr val="tx1"/>
                          </a:solidFill>
                          <a:effectLst/>
                          <a:latin typeface="Arial" panose="020B0604020202020204" pitchFamily="34" charset="0"/>
                          <a:ea typeface="+mn-ea"/>
                          <a:cs typeface="Arial" panose="020B0604020202020204" pitchFamily="34" charset="0"/>
                        </a:rPr>
                        <a:t>. </a:t>
                      </a:r>
                    </a:p>
                  </a:txBody>
                  <a:tcPr marL="87219" marR="8721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40640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lt-LT" altLang="lt-LT"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Sprendimai, sutartys </a:t>
                      </a:r>
                    </a:p>
                  </a:txBody>
                  <a:tcPr marL="91421" marR="9142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indent="0">
                        <a:buFont typeface="Wingdings" panose="05000000000000000000" pitchFamily="2" charset="2"/>
                        <a:buNone/>
                      </a:pPr>
                      <a:r>
                        <a:rPr lang="lt-LT" sz="2000" b="0" kern="1200" dirty="0">
                          <a:solidFill>
                            <a:schemeClr val="tx1"/>
                          </a:solidFill>
                          <a:effectLst/>
                          <a:latin typeface="Arial" panose="020B0604020202020204" pitchFamily="34" charset="0"/>
                          <a:ea typeface="+mn-ea"/>
                          <a:cs typeface="Arial" panose="020B0604020202020204" pitchFamily="34" charset="0"/>
                        </a:rPr>
                        <a:t>2019 m. I-IV </a:t>
                      </a:r>
                      <a:r>
                        <a:rPr lang="lt-LT" sz="2000" b="0" kern="1200" dirty="0" err="1">
                          <a:solidFill>
                            <a:schemeClr val="tx1"/>
                          </a:solidFill>
                          <a:effectLst/>
                          <a:latin typeface="Arial" panose="020B0604020202020204" pitchFamily="34" charset="0"/>
                          <a:ea typeface="+mn-ea"/>
                          <a:cs typeface="Arial" panose="020B0604020202020204" pitchFamily="34" charset="0"/>
                        </a:rPr>
                        <a:t>ketv</a:t>
                      </a:r>
                      <a:r>
                        <a:rPr lang="lt-LT" sz="2000" b="0" kern="1200" dirty="0">
                          <a:solidFill>
                            <a:schemeClr val="tx1"/>
                          </a:solidFill>
                          <a:effectLst/>
                          <a:latin typeface="Arial" panose="020B0604020202020204" pitchFamily="34" charset="0"/>
                          <a:ea typeface="+mn-ea"/>
                          <a:cs typeface="Arial" panose="020B0604020202020204" pitchFamily="34" charset="0"/>
                        </a:rPr>
                        <a:t>. </a:t>
                      </a:r>
                    </a:p>
                  </a:txBody>
                  <a:tcPr marL="87219" marR="8721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bl>
          </a:graphicData>
        </a:graphic>
      </p:graphicFrame>
      <p:pic>
        <p:nvPicPr>
          <p:cNvPr id="5" name="Picture 4"/>
          <p:cNvPicPr>
            <a:picLocks noChangeAspect="1"/>
          </p:cNvPicPr>
          <p:nvPr/>
        </p:nvPicPr>
        <p:blipFill>
          <a:blip r:embed="rId3" cstate="print"/>
          <a:srcRect/>
          <a:stretch>
            <a:fillRect/>
          </a:stretch>
        </p:blipFill>
        <p:spPr bwMode="auto">
          <a:xfrm>
            <a:off x="10713192" y="43393"/>
            <a:ext cx="1437217" cy="1081617"/>
          </a:xfrm>
          <a:prstGeom prst="rect">
            <a:avLst/>
          </a:prstGeom>
          <a:noFill/>
          <a:ln w="9525">
            <a:noFill/>
            <a:miter lim="800000"/>
            <a:headEnd/>
            <a:tailEnd/>
          </a:ln>
        </p:spPr>
      </p:pic>
      <p:sp>
        <p:nvSpPr>
          <p:cNvPr id="6" name="TextBox 5"/>
          <p:cNvSpPr txBox="1"/>
          <p:nvPr/>
        </p:nvSpPr>
        <p:spPr>
          <a:xfrm>
            <a:off x="451669" y="322591"/>
            <a:ext cx="3377848" cy="523220"/>
          </a:xfrm>
          <a:prstGeom prst="rect">
            <a:avLst/>
          </a:prstGeom>
          <a:noFill/>
        </p:spPr>
        <p:txBody>
          <a:bodyPr wrap="none" rtlCol="0">
            <a:spAutoFit/>
          </a:bodyPr>
          <a:lstStyle/>
          <a:p>
            <a:pPr>
              <a:spcBef>
                <a:spcPct val="0"/>
              </a:spcBef>
              <a:buClrTx/>
              <a:buFontTx/>
              <a:buNone/>
            </a:pPr>
            <a:r>
              <a:rPr lang="lt-LT" altLang="lt-LT" sz="2800" b="1" dirty="0" smtClean="0">
                <a:solidFill>
                  <a:schemeClr val="accent1">
                    <a:lumMod val="75000"/>
                  </a:schemeClr>
                </a:solidFill>
                <a:latin typeface="Arial" panose="020B0604020202020204" pitchFamily="34" charset="0"/>
                <a:cs typeface="Arial" panose="020B0604020202020204" pitchFamily="34" charset="0"/>
              </a:rPr>
              <a:t>Planuojami darbai </a:t>
            </a:r>
            <a:endParaRPr lang="lt-LT" altLang="lt-LT" sz="2800" b="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730123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712196" y="2605824"/>
            <a:ext cx="5491646" cy="1966175"/>
          </a:xfrm>
        </p:spPr>
        <p:txBody>
          <a:bodyPr>
            <a:normAutofit/>
          </a:bodyPr>
          <a:lstStyle/>
          <a:p>
            <a:r>
              <a:rPr lang="lt-LT" sz="4000" b="1" dirty="0" err="1" smtClean="0">
                <a:solidFill>
                  <a:schemeClr val="accent1">
                    <a:lumMod val="75000"/>
                  </a:schemeClr>
                </a:solidFill>
              </a:rPr>
              <a:t>Palydymoji</a:t>
            </a:r>
            <a:r>
              <a:rPr lang="lt-LT" sz="4000" b="1" dirty="0" smtClean="0">
                <a:solidFill>
                  <a:schemeClr val="accent1">
                    <a:lumMod val="75000"/>
                  </a:schemeClr>
                </a:solidFill>
              </a:rPr>
              <a:t> globa</a:t>
            </a:r>
            <a:endParaRPr lang="lt-LT" sz="4000" b="1" dirty="0">
              <a:solidFill>
                <a:schemeClr val="accent1">
                  <a:lumMod val="75000"/>
                </a:schemeClr>
              </a:solidFill>
            </a:endParaRPr>
          </a:p>
        </p:txBody>
      </p:sp>
      <p:pic>
        <p:nvPicPr>
          <p:cNvPr id="3" name="Picture 2"/>
          <p:cNvPicPr>
            <a:picLocks noChangeAspect="1"/>
          </p:cNvPicPr>
          <p:nvPr/>
        </p:nvPicPr>
        <p:blipFill>
          <a:blip r:embed="rId2" cstate="print"/>
          <a:srcRect/>
          <a:stretch>
            <a:fillRect/>
          </a:stretch>
        </p:blipFill>
        <p:spPr bwMode="auto">
          <a:xfrm>
            <a:off x="10713192" y="43393"/>
            <a:ext cx="1437217" cy="1081617"/>
          </a:xfrm>
          <a:prstGeom prst="rect">
            <a:avLst/>
          </a:prstGeom>
          <a:noFill/>
          <a:ln w="9525">
            <a:noFill/>
            <a:miter lim="800000"/>
            <a:headEnd/>
            <a:tailEnd/>
          </a:ln>
        </p:spPr>
      </p:pic>
    </p:spTree>
    <p:extLst>
      <p:ext uri="{BB962C8B-B14F-4D97-AF65-F5344CB8AC3E}">
        <p14:creationId xmlns:p14="http://schemas.microsoft.com/office/powerpoint/2010/main" val="34016281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ntraštė 1"/>
          <p:cNvSpPr>
            <a:spLocks noGrp="1"/>
          </p:cNvSpPr>
          <p:nvPr>
            <p:ph type="title"/>
          </p:nvPr>
        </p:nvSpPr>
        <p:spPr>
          <a:xfrm>
            <a:off x="166468" y="149754"/>
            <a:ext cx="10515600" cy="1325563"/>
          </a:xfrm>
        </p:spPr>
        <p:txBody>
          <a:bodyPr/>
          <a:lstStyle/>
          <a:p>
            <a:pPr algn="ctr"/>
            <a:r>
              <a:rPr lang="lt-LT" altLang="lt-LT" sz="3200" dirty="0">
                <a:cs typeface="Times New Roman" panose="02020603050405020304" pitchFamily="18" charset="0"/>
              </a:rPr>
              <a:t>Pagalbos pažeidžiamiems vaikams ir jų šeimoms </a:t>
            </a:r>
            <a:r>
              <a:rPr lang="en-US" altLang="lt-LT" sz="3200" dirty="0" smtClean="0">
                <a:cs typeface="Times New Roman" panose="02020603050405020304" pitchFamily="18" charset="0"/>
              </a:rPr>
              <a:t/>
            </a:r>
            <a:br>
              <a:rPr lang="en-US" altLang="lt-LT" sz="3200" dirty="0" smtClean="0">
                <a:cs typeface="Times New Roman" panose="02020603050405020304" pitchFamily="18" charset="0"/>
              </a:rPr>
            </a:br>
            <a:r>
              <a:rPr lang="lt-LT" altLang="lt-LT" sz="3200" dirty="0" smtClean="0">
                <a:cs typeface="Times New Roman" panose="02020603050405020304" pitchFamily="18" charset="0"/>
              </a:rPr>
              <a:t>sistema </a:t>
            </a:r>
            <a:r>
              <a:rPr lang="lt-LT" altLang="lt-LT" sz="3200" dirty="0">
                <a:cs typeface="Times New Roman" panose="02020603050405020304" pitchFamily="18" charset="0"/>
              </a:rPr>
              <a:t>remiasi šiais kertiniais principais:</a:t>
            </a:r>
            <a:endParaRPr lang="lt-LT" altLang="lt-LT" sz="3200" b="1" dirty="0"/>
          </a:p>
        </p:txBody>
      </p:sp>
      <p:sp>
        <p:nvSpPr>
          <p:cNvPr id="5123" name="Turinio vietos rezervavimo ženklas 2"/>
          <p:cNvSpPr>
            <a:spLocks noGrp="1"/>
          </p:cNvSpPr>
          <p:nvPr>
            <p:ph idx="1"/>
          </p:nvPr>
        </p:nvSpPr>
        <p:spPr/>
        <p:txBody>
          <a:bodyPr/>
          <a:lstStyle/>
          <a:p>
            <a:pPr>
              <a:defRPr/>
            </a:pPr>
            <a:r>
              <a:rPr lang="lt-LT" altLang="lt-LT" sz="2400" dirty="0">
                <a:solidFill>
                  <a:schemeClr val="tx1"/>
                </a:solidFill>
              </a:rPr>
              <a:t>Vaikas centre</a:t>
            </a:r>
          </a:p>
          <a:p>
            <a:pPr>
              <a:defRPr/>
            </a:pPr>
            <a:r>
              <a:rPr lang="lt-LT" altLang="lt-LT" sz="2400" dirty="0">
                <a:solidFill>
                  <a:schemeClr val="tx1"/>
                </a:solidFill>
              </a:rPr>
              <a:t>Vaiko atskyrimo nuo šeimos prevencija</a:t>
            </a:r>
            <a:endParaRPr lang="en-US" altLang="lt-LT" sz="2400" dirty="0">
              <a:solidFill>
                <a:schemeClr val="tx1"/>
              </a:solidFill>
            </a:endParaRPr>
          </a:p>
          <a:p>
            <a:pPr>
              <a:defRPr/>
            </a:pPr>
            <a:r>
              <a:rPr lang="lt-LT" altLang="lt-LT" sz="2400" dirty="0">
                <a:solidFill>
                  <a:schemeClr val="tx1"/>
                </a:solidFill>
              </a:rPr>
              <a:t>Vienas atskaitomybės taškas </a:t>
            </a:r>
            <a:r>
              <a:rPr lang="en-US" altLang="lt-LT" sz="2400" dirty="0">
                <a:solidFill>
                  <a:schemeClr val="tx1"/>
                </a:solidFill>
              </a:rPr>
              <a:t>- </a:t>
            </a:r>
            <a:r>
              <a:rPr lang="lt-LT" sz="2400" dirty="0">
                <a:solidFill>
                  <a:schemeClr val="tx1"/>
                </a:solidFill>
              </a:rPr>
              <a:t>sisteminis veiklos organizavimas, tarpžinybinis bendradarbiavimas, lyderystė ir atsakomybė</a:t>
            </a:r>
            <a:endParaRPr lang="lt-LT" sz="1200" dirty="0">
              <a:solidFill>
                <a:schemeClr val="tx1"/>
              </a:solidFill>
              <a:latin typeface="Calibri"/>
            </a:endParaRPr>
          </a:p>
          <a:p>
            <a:pPr>
              <a:defRPr/>
            </a:pPr>
            <a:r>
              <a:rPr lang="lt-LT" altLang="lt-LT" sz="2400" dirty="0">
                <a:solidFill>
                  <a:schemeClr val="tx1"/>
                </a:solidFill>
              </a:rPr>
              <a:t>Visuomenės įtraukimas, strateginė partnerystė</a:t>
            </a:r>
          </a:p>
          <a:p>
            <a:pPr>
              <a:defRPr/>
            </a:pPr>
            <a:r>
              <a:rPr lang="lt-LT" altLang="lt-LT" sz="2400" dirty="0">
                <a:solidFill>
                  <a:schemeClr val="tx1"/>
                </a:solidFill>
              </a:rPr>
              <a:t>Investicinis (socialinių investicijų) požiūris</a:t>
            </a:r>
            <a:r>
              <a:rPr lang="lt-LT" altLang="lt-LT" sz="2200" dirty="0">
                <a:solidFill>
                  <a:schemeClr val="tx1"/>
                </a:solidFill>
              </a:rPr>
              <a:t> investuojant į vaiką ir šeimą</a:t>
            </a:r>
            <a:endParaRPr lang="lt-LT" altLang="lt-LT" sz="2400" dirty="0">
              <a:solidFill>
                <a:schemeClr val="tx1"/>
              </a:solidFill>
            </a:endParaRPr>
          </a:p>
          <a:p>
            <a:pPr marL="0" indent="0">
              <a:buNone/>
              <a:defRPr/>
            </a:pPr>
            <a:endParaRPr lang="lt-LT" altLang="lt-LT" dirty="0" smtClean="0"/>
          </a:p>
          <a:p>
            <a:pPr>
              <a:defRPr/>
            </a:pPr>
            <a:endParaRPr lang="lt-LT" altLang="lt-LT" dirty="0" smtClean="0"/>
          </a:p>
        </p:txBody>
      </p:sp>
      <p:pic>
        <p:nvPicPr>
          <p:cNvPr id="4" name="Picture 3"/>
          <p:cNvPicPr>
            <a:picLocks noChangeAspect="1"/>
          </p:cNvPicPr>
          <p:nvPr/>
        </p:nvPicPr>
        <p:blipFill>
          <a:blip r:embed="rId3" cstate="print"/>
          <a:srcRect/>
          <a:stretch>
            <a:fillRect/>
          </a:stretch>
        </p:blipFill>
        <p:spPr bwMode="auto">
          <a:xfrm>
            <a:off x="10713192" y="43393"/>
            <a:ext cx="1437217" cy="1081617"/>
          </a:xfrm>
          <a:prstGeom prst="rect">
            <a:avLst/>
          </a:prstGeom>
          <a:noFill/>
          <a:ln w="9525">
            <a:noFill/>
            <a:miter lim="800000"/>
            <a:headEnd/>
            <a:tailEnd/>
          </a:ln>
        </p:spPr>
      </p:pic>
    </p:spTree>
    <p:extLst>
      <p:ext uri="{BB962C8B-B14F-4D97-AF65-F5344CB8AC3E}">
        <p14:creationId xmlns:p14="http://schemas.microsoft.com/office/powerpoint/2010/main" val="26859688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4152243" cy="729803"/>
          </a:xfrm>
        </p:spPr>
        <p:txBody>
          <a:bodyPr>
            <a:normAutofit/>
          </a:bodyPr>
          <a:lstStyle/>
          <a:p>
            <a:r>
              <a:rPr lang="lt-LT" sz="2800" b="1" dirty="0" smtClean="0">
                <a:solidFill>
                  <a:schemeClr val="accent1">
                    <a:lumMod val="75000"/>
                  </a:schemeClr>
                </a:solidFill>
              </a:rPr>
              <a:t>Palydimoji globa</a:t>
            </a:r>
            <a:endParaRPr lang="lt-LT" sz="2800" b="1" dirty="0">
              <a:solidFill>
                <a:schemeClr val="accent1">
                  <a:lumMod val="75000"/>
                </a:schemeClr>
              </a:solidFill>
            </a:endParaRPr>
          </a:p>
        </p:txBody>
      </p:sp>
      <p:sp>
        <p:nvSpPr>
          <p:cNvPr id="3" name="Content Placeholder 2"/>
          <p:cNvSpPr>
            <a:spLocks noGrp="1"/>
          </p:cNvSpPr>
          <p:nvPr>
            <p:ph idx="1"/>
          </p:nvPr>
        </p:nvSpPr>
        <p:spPr>
          <a:xfrm>
            <a:off x="677334" y="1941648"/>
            <a:ext cx="8596668" cy="3880773"/>
          </a:xfrm>
        </p:spPr>
        <p:txBody>
          <a:bodyPr>
            <a:normAutofit/>
          </a:bodyPr>
          <a:lstStyle/>
          <a:p>
            <a:r>
              <a:rPr lang="lt-LT" sz="2000" dirty="0">
                <a:solidFill>
                  <a:schemeClr val="tx1"/>
                </a:solidFill>
                <a:latin typeface="Arial" panose="020B0604020202020204" pitchFamily="34" charset="0"/>
                <a:cs typeface="Arial" panose="020B0604020202020204" pitchFamily="34" charset="0"/>
              </a:rPr>
              <a:t>Palydimoji globa – tai paslauga, teikiama tuo metu, kai jaunuoliai rengiasi palikti globos instituciją, rūpintojo ar socialinę riziką patiriančios šeimos namus, arba jau yra pradėję savarankiškai gyventi, tačiau, siekiant jaunuolio pilnavertiškos integracijos į visuomenę ir savarankiškumo užtikrinimo, jam toliau teikiamos paslaugos ir parama. </a:t>
            </a:r>
            <a:endParaRPr lang="lt-LT" sz="2000" dirty="0" smtClean="0">
              <a:solidFill>
                <a:schemeClr val="tx1"/>
              </a:solidFill>
              <a:latin typeface="Arial" panose="020B0604020202020204" pitchFamily="34" charset="0"/>
              <a:cs typeface="Arial" panose="020B0604020202020204" pitchFamily="34" charset="0"/>
            </a:endParaRPr>
          </a:p>
          <a:p>
            <a:r>
              <a:rPr lang="lt-LT" sz="2000" dirty="0" smtClean="0">
                <a:solidFill>
                  <a:schemeClr val="tx1"/>
                </a:solidFill>
                <a:latin typeface="Arial" panose="020B0604020202020204" pitchFamily="34" charset="0"/>
                <a:cs typeface="Arial" panose="020B0604020202020204" pitchFamily="34" charset="0"/>
              </a:rPr>
              <a:t>Paslaugos </a:t>
            </a:r>
            <a:r>
              <a:rPr lang="lt-LT" sz="2000" dirty="0">
                <a:solidFill>
                  <a:schemeClr val="tx1"/>
                </a:solidFill>
                <a:latin typeface="Arial" panose="020B0604020202020204" pitchFamily="34" charset="0"/>
                <a:cs typeface="Arial" panose="020B0604020202020204" pitchFamily="34" charset="0"/>
              </a:rPr>
              <a:t>teikiamos atvejo vadybos metodu, kai su kiekvienu jaunuoliu individualiai dirba palydimosios globos atvejo vadybininkas - darbuotojas, koordinuojantis palydimosios globos atvejo vadybos procesą. </a:t>
            </a:r>
          </a:p>
        </p:txBody>
      </p:sp>
      <p:pic>
        <p:nvPicPr>
          <p:cNvPr id="4" name="Picture 3"/>
          <p:cNvPicPr>
            <a:picLocks noChangeAspect="1"/>
          </p:cNvPicPr>
          <p:nvPr/>
        </p:nvPicPr>
        <p:blipFill>
          <a:blip r:embed="rId2" cstate="print"/>
          <a:srcRect/>
          <a:stretch>
            <a:fillRect/>
          </a:stretch>
        </p:blipFill>
        <p:spPr bwMode="auto">
          <a:xfrm>
            <a:off x="10713192" y="43393"/>
            <a:ext cx="1437217" cy="1081617"/>
          </a:xfrm>
          <a:prstGeom prst="rect">
            <a:avLst/>
          </a:prstGeom>
          <a:noFill/>
          <a:ln w="9525">
            <a:noFill/>
            <a:miter lim="800000"/>
            <a:headEnd/>
            <a:tailEnd/>
          </a:ln>
        </p:spPr>
      </p:pic>
    </p:spTree>
    <p:extLst>
      <p:ext uri="{BB962C8B-B14F-4D97-AF65-F5344CB8AC3E}">
        <p14:creationId xmlns:p14="http://schemas.microsoft.com/office/powerpoint/2010/main" val="3539083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24451"/>
            <a:ext cx="3791635" cy="800559"/>
          </a:xfrm>
        </p:spPr>
        <p:txBody>
          <a:bodyPr>
            <a:normAutofit/>
          </a:bodyPr>
          <a:lstStyle/>
          <a:p>
            <a:r>
              <a:rPr lang="en-US" sz="2800" b="1" dirty="0" err="1" smtClean="0">
                <a:solidFill>
                  <a:schemeClr val="accent1">
                    <a:lumMod val="75000"/>
                  </a:schemeClr>
                </a:solidFill>
              </a:rPr>
              <a:t>Palydimoji</a:t>
            </a:r>
            <a:r>
              <a:rPr lang="en-US" sz="2800" b="1" dirty="0" smtClean="0">
                <a:solidFill>
                  <a:schemeClr val="accent1">
                    <a:lumMod val="75000"/>
                  </a:schemeClr>
                </a:solidFill>
              </a:rPr>
              <a:t> </a:t>
            </a:r>
            <a:r>
              <a:rPr lang="en-US" sz="2800" b="1" dirty="0" err="1" smtClean="0">
                <a:solidFill>
                  <a:schemeClr val="accent1">
                    <a:lumMod val="75000"/>
                  </a:schemeClr>
                </a:solidFill>
              </a:rPr>
              <a:t>globa</a:t>
            </a:r>
            <a:endParaRPr lang="lt-LT" sz="2800" b="1" dirty="0">
              <a:solidFill>
                <a:schemeClr val="accent1">
                  <a:lumMod val="75000"/>
                </a:schemeClr>
              </a:solidFill>
            </a:endParaRPr>
          </a:p>
        </p:txBody>
      </p:sp>
      <p:sp>
        <p:nvSpPr>
          <p:cNvPr id="3" name="Content Placeholder 2"/>
          <p:cNvSpPr>
            <a:spLocks noGrp="1"/>
          </p:cNvSpPr>
          <p:nvPr>
            <p:ph idx="1"/>
          </p:nvPr>
        </p:nvSpPr>
        <p:spPr>
          <a:xfrm>
            <a:off x="677334" y="1542361"/>
            <a:ext cx="8596668" cy="4499001"/>
          </a:xfrm>
        </p:spPr>
        <p:txBody>
          <a:bodyPr>
            <a:normAutofit/>
          </a:bodyPr>
          <a:lstStyle/>
          <a:p>
            <a:r>
              <a:rPr lang="lt-LT" sz="2000" dirty="0">
                <a:solidFill>
                  <a:schemeClr val="tx1"/>
                </a:solidFill>
                <a:latin typeface="Arial" panose="020B0604020202020204" pitchFamily="34" charset="0"/>
                <a:cs typeface="Arial" panose="020B0604020202020204" pitchFamily="34" charset="0"/>
              </a:rPr>
              <a:t>Palydimąją globą sudaro 2 tarpusavyje susiję etapai, kurių metu teikiamos 3 savo pobūdžiu, apimtimi bei kaina besiskiriančios paslaugos:</a:t>
            </a:r>
          </a:p>
          <a:p>
            <a:r>
              <a:rPr lang="en-US" sz="2000" dirty="0" smtClean="0">
                <a:solidFill>
                  <a:schemeClr val="tx1"/>
                </a:solidFill>
                <a:latin typeface="Arial" panose="020B0604020202020204" pitchFamily="34" charset="0"/>
                <a:cs typeface="Arial" panose="020B0604020202020204" pitchFamily="34" charset="0"/>
              </a:rPr>
              <a:t>1</a:t>
            </a:r>
            <a:r>
              <a:rPr lang="lt-LT" sz="2000" dirty="0" smtClean="0">
                <a:solidFill>
                  <a:schemeClr val="tx1"/>
                </a:solidFill>
                <a:latin typeface="Arial" panose="020B0604020202020204" pitchFamily="34" charset="0"/>
                <a:cs typeface="Arial" panose="020B0604020202020204" pitchFamily="34" charset="0"/>
              </a:rPr>
              <a:t>. </a:t>
            </a:r>
            <a:r>
              <a:rPr lang="lt-LT" sz="2000" dirty="0">
                <a:solidFill>
                  <a:schemeClr val="tx1"/>
                </a:solidFill>
                <a:latin typeface="Arial" panose="020B0604020202020204" pitchFamily="34" charset="0"/>
                <a:cs typeface="Arial" panose="020B0604020202020204" pitchFamily="34" charset="0"/>
              </a:rPr>
              <a:t>Pasirengimo savarankiškam gyvenimui etapas;</a:t>
            </a:r>
          </a:p>
          <a:p>
            <a:r>
              <a:rPr lang="lt-LT" sz="2000" dirty="0" smtClean="0">
                <a:solidFill>
                  <a:schemeClr val="tx1"/>
                </a:solidFill>
                <a:latin typeface="Arial" panose="020B0604020202020204" pitchFamily="34" charset="0"/>
                <a:cs typeface="Arial" panose="020B0604020202020204" pitchFamily="34" charset="0"/>
              </a:rPr>
              <a:t>2</a:t>
            </a:r>
            <a:r>
              <a:rPr lang="lt-LT" sz="2000" dirty="0">
                <a:solidFill>
                  <a:schemeClr val="tx1"/>
                </a:solidFill>
                <a:latin typeface="Arial" panose="020B0604020202020204" pitchFamily="34" charset="0"/>
                <a:cs typeface="Arial" panose="020B0604020202020204" pitchFamily="34" charset="0"/>
              </a:rPr>
              <a:t>. Perėjimo į savarankišką gyvenimą etapas:</a:t>
            </a:r>
          </a:p>
          <a:p>
            <a:r>
              <a:rPr lang="lt-LT" sz="2000" dirty="0" smtClean="0">
                <a:solidFill>
                  <a:schemeClr val="tx1"/>
                </a:solidFill>
                <a:latin typeface="Arial" panose="020B0604020202020204" pitchFamily="34" charset="0"/>
                <a:cs typeface="Arial" panose="020B0604020202020204" pitchFamily="34" charset="0"/>
              </a:rPr>
              <a:t>2.1</a:t>
            </a:r>
            <a:r>
              <a:rPr lang="lt-LT" sz="2000" dirty="0">
                <a:solidFill>
                  <a:schemeClr val="tx1"/>
                </a:solidFill>
                <a:latin typeface="Arial" panose="020B0604020202020204" pitchFamily="34" charset="0"/>
                <a:cs typeface="Arial" panose="020B0604020202020204" pitchFamily="34" charset="0"/>
              </a:rPr>
              <a:t>. Perėjimo į savarankišką gyvenimą etapas be apgyvendinimo paslaugos;</a:t>
            </a:r>
          </a:p>
          <a:p>
            <a:r>
              <a:rPr lang="lt-LT" sz="2000" dirty="0" smtClean="0">
                <a:solidFill>
                  <a:schemeClr val="tx1"/>
                </a:solidFill>
                <a:latin typeface="Arial" panose="020B0604020202020204" pitchFamily="34" charset="0"/>
                <a:cs typeface="Arial" panose="020B0604020202020204" pitchFamily="34" charset="0"/>
              </a:rPr>
              <a:t>2.2</a:t>
            </a:r>
            <a:r>
              <a:rPr lang="lt-LT" sz="2000" dirty="0">
                <a:solidFill>
                  <a:schemeClr val="tx1"/>
                </a:solidFill>
                <a:latin typeface="Arial" panose="020B0604020202020204" pitchFamily="34" charset="0"/>
                <a:cs typeface="Arial" panose="020B0604020202020204" pitchFamily="34" charset="0"/>
              </a:rPr>
              <a:t>. Perėjimo į savarankišką gyvenimą etapas su apgyvendinimo paslauga. </a:t>
            </a:r>
          </a:p>
          <a:p>
            <a:endParaRPr lang="lt-LT" sz="2000" dirty="0"/>
          </a:p>
        </p:txBody>
      </p:sp>
      <p:pic>
        <p:nvPicPr>
          <p:cNvPr id="4" name="Picture 3"/>
          <p:cNvPicPr>
            <a:picLocks noChangeAspect="1"/>
          </p:cNvPicPr>
          <p:nvPr/>
        </p:nvPicPr>
        <p:blipFill>
          <a:blip r:embed="rId2" cstate="print"/>
          <a:srcRect/>
          <a:stretch>
            <a:fillRect/>
          </a:stretch>
        </p:blipFill>
        <p:spPr bwMode="auto">
          <a:xfrm>
            <a:off x="10713192" y="43393"/>
            <a:ext cx="1437217" cy="1081617"/>
          </a:xfrm>
          <a:prstGeom prst="rect">
            <a:avLst/>
          </a:prstGeom>
          <a:noFill/>
          <a:ln w="9525">
            <a:noFill/>
            <a:miter lim="800000"/>
            <a:headEnd/>
            <a:tailEnd/>
          </a:ln>
        </p:spPr>
      </p:pic>
    </p:spTree>
    <p:extLst>
      <p:ext uri="{BB962C8B-B14F-4D97-AF65-F5344CB8AC3E}">
        <p14:creationId xmlns:p14="http://schemas.microsoft.com/office/powerpoint/2010/main" val="31362668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avadinimas 10">
            <a:extLst>
              <a:ext uri="{FF2B5EF4-FFF2-40B4-BE49-F238E27FC236}">
                <a16:creationId xmlns:a16="http://schemas.microsoft.com/office/drawing/2014/main" xmlns="" id="{8478FFEE-611A-4141-BAA1-389BE4C14152}"/>
              </a:ext>
            </a:extLst>
          </p:cNvPr>
          <p:cNvSpPr>
            <a:spLocks noGrp="1"/>
          </p:cNvSpPr>
          <p:nvPr>
            <p:ph type="title"/>
          </p:nvPr>
        </p:nvSpPr>
        <p:spPr>
          <a:xfrm>
            <a:off x="495407" y="320123"/>
            <a:ext cx="5480390" cy="528155"/>
          </a:xfrm>
        </p:spPr>
        <p:txBody>
          <a:bodyPr>
            <a:normAutofit/>
          </a:bodyPr>
          <a:lstStyle/>
          <a:p>
            <a:r>
              <a:rPr lang="lt-LT" sz="2800" b="1" dirty="0">
                <a:solidFill>
                  <a:schemeClr val="accent1">
                    <a:lumMod val="75000"/>
                  </a:schemeClr>
                </a:solidFill>
              </a:rPr>
              <a:t>Palydimosios globos </a:t>
            </a:r>
            <a:r>
              <a:rPr lang="lt-LT" sz="2800" b="1" dirty="0" smtClean="0">
                <a:solidFill>
                  <a:schemeClr val="accent1">
                    <a:lumMod val="75000"/>
                  </a:schemeClr>
                </a:solidFill>
              </a:rPr>
              <a:t>paslaugos</a:t>
            </a:r>
            <a:endParaRPr lang="lt-LT" sz="2800" b="1" dirty="0">
              <a:solidFill>
                <a:schemeClr val="accent1">
                  <a:lumMod val="75000"/>
                </a:schemeClr>
              </a:solidFill>
            </a:endParaRPr>
          </a:p>
        </p:txBody>
      </p:sp>
      <p:graphicFrame>
        <p:nvGraphicFramePr>
          <p:cNvPr id="2" name="Turinio vietos rezervavimo ženklas 1">
            <a:extLst>
              <a:ext uri="{FF2B5EF4-FFF2-40B4-BE49-F238E27FC236}">
                <a16:creationId xmlns:a16="http://schemas.microsoft.com/office/drawing/2014/main" xmlns="" id="{BBA5D997-8475-457C-AA9A-070A063BCC92}"/>
              </a:ext>
            </a:extLst>
          </p:cNvPr>
          <p:cNvGraphicFramePr>
            <a:graphicFrameLocks noGrp="1"/>
          </p:cNvGraphicFramePr>
          <p:nvPr>
            <p:ph idx="1"/>
            <p:extLst/>
          </p:nvPr>
        </p:nvGraphicFramePr>
        <p:xfrm>
          <a:off x="1096963" y="2239963"/>
          <a:ext cx="10058400" cy="3629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Kalbos debesėlis: ovalas 2">
            <a:extLst>
              <a:ext uri="{FF2B5EF4-FFF2-40B4-BE49-F238E27FC236}">
                <a16:creationId xmlns:a16="http://schemas.microsoft.com/office/drawing/2014/main" xmlns="" id="{A6A5D08A-8B1E-498A-A06E-EEED160C9537}"/>
              </a:ext>
            </a:extLst>
          </p:cNvPr>
          <p:cNvSpPr/>
          <p:nvPr/>
        </p:nvSpPr>
        <p:spPr>
          <a:xfrm>
            <a:off x="5075613" y="1395168"/>
            <a:ext cx="2249013" cy="2163512"/>
          </a:xfrm>
          <a:prstGeom prst="wedgeEllipseCallout">
            <a:avLst>
              <a:gd name="adj1" fmla="val -32726"/>
              <a:gd name="adj2" fmla="val 57509"/>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dirty="0">
                <a:solidFill>
                  <a:schemeClr val="accent2">
                    <a:lumMod val="50000"/>
                  </a:schemeClr>
                </a:solidFill>
              </a:rPr>
              <a:t>Bendrosios socialinės paslaugas</a:t>
            </a:r>
          </a:p>
          <a:p>
            <a:pPr algn="ctr"/>
            <a:r>
              <a:rPr lang="lt-LT" sz="1400" i="1" dirty="0">
                <a:solidFill>
                  <a:schemeClr val="accent2">
                    <a:lumMod val="50000"/>
                  </a:schemeClr>
                </a:solidFill>
              </a:rPr>
              <a:t>Konsultacijos, pagalba, tvarkant finansinius, socialinius, būsto ir kt</a:t>
            </a:r>
            <a:r>
              <a:rPr lang="lt-LT" i="1" dirty="0">
                <a:solidFill>
                  <a:schemeClr val="accent2">
                    <a:lumMod val="50000"/>
                  </a:schemeClr>
                </a:solidFill>
              </a:rPr>
              <a:t>.</a:t>
            </a:r>
            <a:endParaRPr lang="en-US" i="1" dirty="0">
              <a:solidFill>
                <a:schemeClr val="accent2">
                  <a:lumMod val="50000"/>
                </a:schemeClr>
              </a:solidFill>
            </a:endParaRPr>
          </a:p>
        </p:txBody>
      </p:sp>
      <p:sp>
        <p:nvSpPr>
          <p:cNvPr id="4" name="Kalbos debesėlis: ovalas 3">
            <a:extLst>
              <a:ext uri="{FF2B5EF4-FFF2-40B4-BE49-F238E27FC236}">
                <a16:creationId xmlns:a16="http://schemas.microsoft.com/office/drawing/2014/main" xmlns="" id="{1DAABAC2-FE3B-42FE-8DEA-E051613812D1}"/>
              </a:ext>
            </a:extLst>
          </p:cNvPr>
          <p:cNvSpPr/>
          <p:nvPr/>
        </p:nvSpPr>
        <p:spPr>
          <a:xfrm>
            <a:off x="1685459" y="1677884"/>
            <a:ext cx="2524826" cy="2559698"/>
          </a:xfrm>
          <a:prstGeom prst="wedgeEllipseCallout">
            <a:avLst>
              <a:gd name="adj1" fmla="val 100549"/>
              <a:gd name="adj2" fmla="val 34529"/>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dirty="0">
                <a:solidFill>
                  <a:schemeClr val="accent2">
                    <a:lumMod val="50000"/>
                  </a:schemeClr>
                </a:solidFill>
              </a:rPr>
              <a:t>Jaunimo namų </a:t>
            </a:r>
            <a:r>
              <a:rPr lang="lt-LT" i="1" dirty="0">
                <a:solidFill>
                  <a:schemeClr val="accent2">
                    <a:lumMod val="50000"/>
                  </a:schemeClr>
                </a:solidFill>
              </a:rPr>
              <a:t>paslauga</a:t>
            </a:r>
          </a:p>
          <a:p>
            <a:pPr algn="ctr"/>
            <a:r>
              <a:rPr lang="lt-LT" sz="1600" i="1" dirty="0">
                <a:solidFill>
                  <a:schemeClr val="accent2">
                    <a:lumMod val="50000"/>
                  </a:schemeClr>
                </a:solidFill>
              </a:rPr>
              <a:t>apgyvendinimas</a:t>
            </a:r>
          </a:p>
        </p:txBody>
      </p:sp>
      <p:sp>
        <p:nvSpPr>
          <p:cNvPr id="7" name="Kalbos debesėlis: ovalas 6">
            <a:extLst>
              <a:ext uri="{FF2B5EF4-FFF2-40B4-BE49-F238E27FC236}">
                <a16:creationId xmlns:a16="http://schemas.microsoft.com/office/drawing/2014/main" xmlns="" id="{CA57623D-E336-4EEC-B3CE-9D5CBB89192D}"/>
              </a:ext>
            </a:extLst>
          </p:cNvPr>
          <p:cNvSpPr/>
          <p:nvPr/>
        </p:nvSpPr>
        <p:spPr>
          <a:xfrm>
            <a:off x="181705" y="4181180"/>
            <a:ext cx="2524826" cy="2559698"/>
          </a:xfrm>
          <a:prstGeom prst="wedgeEllipseCallout">
            <a:avLst>
              <a:gd name="adj1" fmla="val 100104"/>
              <a:gd name="adj2" fmla="val -22354"/>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dirty="0">
                <a:solidFill>
                  <a:schemeClr val="accent2">
                    <a:lumMod val="50000"/>
                  </a:schemeClr>
                </a:solidFill>
              </a:rPr>
              <a:t>Pagalba sudarant ir įgyvendinant </a:t>
            </a:r>
            <a:r>
              <a:rPr lang="lt-LT" sz="1600" i="1" dirty="0">
                <a:solidFill>
                  <a:schemeClr val="accent2">
                    <a:lumMod val="50000"/>
                  </a:schemeClr>
                </a:solidFill>
              </a:rPr>
              <a:t>Savarankiško gyvenimo planą</a:t>
            </a:r>
            <a:endParaRPr lang="lt-LT" sz="1600" dirty="0">
              <a:solidFill>
                <a:schemeClr val="accent2">
                  <a:lumMod val="50000"/>
                </a:schemeClr>
              </a:solidFill>
            </a:endParaRPr>
          </a:p>
        </p:txBody>
      </p:sp>
      <p:sp>
        <p:nvSpPr>
          <p:cNvPr id="5" name="Stačiakampis: suapvalinti kampai 4">
            <a:extLst>
              <a:ext uri="{FF2B5EF4-FFF2-40B4-BE49-F238E27FC236}">
                <a16:creationId xmlns:a16="http://schemas.microsoft.com/office/drawing/2014/main" xmlns="" id="{04ED8664-DBDE-4B3E-8FB9-0F4DBEECD7EF}"/>
              </a:ext>
            </a:extLst>
          </p:cNvPr>
          <p:cNvSpPr/>
          <p:nvPr/>
        </p:nvSpPr>
        <p:spPr>
          <a:xfrm>
            <a:off x="9051718" y="4237582"/>
            <a:ext cx="2795781" cy="1619075"/>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sz="1600" dirty="0">
                <a:solidFill>
                  <a:schemeClr val="tx1"/>
                </a:solidFill>
              </a:rPr>
              <a:t>Savivaldybės socialinių paslaugų įstaiga arba paslaugos perkamos iš NVO</a:t>
            </a:r>
          </a:p>
        </p:txBody>
      </p:sp>
      <p:sp>
        <p:nvSpPr>
          <p:cNvPr id="12" name="Stačiakampis: suapvalinti kampai 11">
            <a:extLst>
              <a:ext uri="{FF2B5EF4-FFF2-40B4-BE49-F238E27FC236}">
                <a16:creationId xmlns:a16="http://schemas.microsoft.com/office/drawing/2014/main" xmlns="" id="{2AFE2371-FB09-4DFB-ACC2-8568E5C25B96}"/>
              </a:ext>
            </a:extLst>
          </p:cNvPr>
          <p:cNvSpPr/>
          <p:nvPr/>
        </p:nvSpPr>
        <p:spPr>
          <a:xfrm>
            <a:off x="9012022" y="2629335"/>
            <a:ext cx="2875175" cy="15518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lt-LT" sz="1400" dirty="0">
                <a:solidFill>
                  <a:schemeClr val="tx1"/>
                </a:solidFill>
              </a:rPr>
              <a:t>Atvejo vadybininkas </a:t>
            </a:r>
            <a:r>
              <a:rPr lang="lt-LT" sz="1200" dirty="0">
                <a:solidFill>
                  <a:schemeClr val="tx1"/>
                </a:solidFill>
              </a:rPr>
              <a:t>--</a:t>
            </a:r>
          </a:p>
          <a:p>
            <a:pPr lvl="1"/>
            <a:r>
              <a:rPr lang="lt-LT" sz="1200" dirty="0">
                <a:solidFill>
                  <a:schemeClr val="tx1"/>
                </a:solidFill>
              </a:rPr>
              <a:t>profesionalus socialinis darbuotojas</a:t>
            </a:r>
            <a:r>
              <a:rPr lang="lt-LT" dirty="0">
                <a:solidFill>
                  <a:schemeClr val="tx1"/>
                </a:solidFill>
              </a:rPr>
              <a:t>, </a:t>
            </a:r>
            <a:r>
              <a:rPr lang="lt-LT" sz="1200" dirty="0">
                <a:solidFill>
                  <a:schemeClr val="tx1"/>
                </a:solidFill>
              </a:rPr>
              <a:t>kuris atsako už tai, kad jo žinioje esančio asmens perėjimas iš globos sistemos į savarankišką gyvenimą įvyktų sėkmingai;</a:t>
            </a:r>
          </a:p>
        </p:txBody>
      </p:sp>
      <p:pic>
        <p:nvPicPr>
          <p:cNvPr id="13" name="Picture 12"/>
          <p:cNvPicPr>
            <a:picLocks noChangeAspect="1"/>
          </p:cNvPicPr>
          <p:nvPr/>
        </p:nvPicPr>
        <p:blipFill>
          <a:blip r:embed="rId7" cstate="print"/>
          <a:srcRect/>
          <a:stretch>
            <a:fillRect/>
          </a:stretch>
        </p:blipFill>
        <p:spPr bwMode="auto">
          <a:xfrm>
            <a:off x="10713192" y="43393"/>
            <a:ext cx="1437217" cy="1081617"/>
          </a:xfrm>
          <a:prstGeom prst="rect">
            <a:avLst/>
          </a:prstGeom>
          <a:noFill/>
          <a:ln w="9525">
            <a:noFill/>
            <a:miter lim="800000"/>
            <a:headEnd/>
            <a:tailEnd/>
          </a:ln>
        </p:spPr>
      </p:pic>
    </p:spTree>
    <p:extLst>
      <p:ext uri="{BB962C8B-B14F-4D97-AF65-F5344CB8AC3E}">
        <p14:creationId xmlns:p14="http://schemas.microsoft.com/office/powerpoint/2010/main" val="1036245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additive="base">
                                        <p:cTn id="31" dur="500" fill="hold"/>
                                        <p:tgtEl>
                                          <p:spTgt spid="3"/>
                                        </p:tgtEl>
                                        <p:attrNameLst>
                                          <p:attrName>ppt_x</p:attrName>
                                        </p:attrNameLst>
                                      </p:cBhvr>
                                      <p:tavLst>
                                        <p:tav tm="0">
                                          <p:val>
                                            <p:strVal val="#ppt_x"/>
                                          </p:val>
                                        </p:tav>
                                        <p:tav tm="100000">
                                          <p:val>
                                            <p:strVal val="#ppt_x"/>
                                          </p:val>
                                        </p:tav>
                                      </p:tavLst>
                                    </p:anim>
                                    <p:anim calcmode="lin" valueType="num">
                                      <p:cBhvr additive="base">
                                        <p:cTn id="3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Graphic spid="2" grpId="0">
        <p:bldAsOne/>
      </p:bldGraphic>
      <p:bldP spid="3" grpId="0" animBg="1"/>
      <p:bldP spid="4" grpId="0" animBg="1"/>
      <p:bldP spid="7" grpId="0" animBg="1"/>
      <p:bldP spid="5" grpId="0" animBg="1"/>
      <p:bldP spid="1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16417"/>
            <a:ext cx="4796187" cy="871470"/>
          </a:xfrm>
        </p:spPr>
        <p:txBody>
          <a:bodyPr>
            <a:normAutofit/>
          </a:bodyPr>
          <a:lstStyle/>
          <a:p>
            <a:r>
              <a:rPr lang="en-US" sz="2800" b="1" dirty="0" err="1" smtClean="0">
                <a:solidFill>
                  <a:schemeClr val="accent1">
                    <a:lumMod val="75000"/>
                  </a:schemeClr>
                </a:solidFill>
              </a:rPr>
              <a:t>Palydimoji</a:t>
            </a:r>
            <a:r>
              <a:rPr lang="en-US" sz="2800" b="1" dirty="0" smtClean="0">
                <a:solidFill>
                  <a:schemeClr val="accent1">
                    <a:lumMod val="75000"/>
                  </a:schemeClr>
                </a:solidFill>
              </a:rPr>
              <a:t> </a:t>
            </a:r>
            <a:r>
              <a:rPr lang="en-US" sz="2800" b="1" dirty="0" err="1" smtClean="0">
                <a:solidFill>
                  <a:schemeClr val="accent1">
                    <a:lumMod val="75000"/>
                  </a:schemeClr>
                </a:solidFill>
              </a:rPr>
              <a:t>globa</a:t>
            </a:r>
            <a:endParaRPr lang="lt-LT" sz="2800" b="1" dirty="0">
              <a:solidFill>
                <a:schemeClr val="accent1">
                  <a:lumMod val="75000"/>
                </a:schemeClr>
              </a:solidFill>
            </a:endParaRPr>
          </a:p>
        </p:txBody>
      </p:sp>
      <p:sp>
        <p:nvSpPr>
          <p:cNvPr id="3" name="Content Placeholder 2"/>
          <p:cNvSpPr>
            <a:spLocks noGrp="1"/>
          </p:cNvSpPr>
          <p:nvPr>
            <p:ph idx="1"/>
          </p:nvPr>
        </p:nvSpPr>
        <p:spPr>
          <a:xfrm>
            <a:off x="677334" y="1890133"/>
            <a:ext cx="8596668" cy="3880773"/>
          </a:xfrm>
        </p:spPr>
        <p:txBody>
          <a:bodyPr>
            <a:normAutofit/>
          </a:bodyPr>
          <a:lstStyle/>
          <a:p>
            <a:pPr marL="0" indent="0">
              <a:buNone/>
            </a:pPr>
            <a:r>
              <a:rPr lang="en-US" sz="2400" dirty="0" err="1" smtClean="0">
                <a:solidFill>
                  <a:schemeClr val="tx1"/>
                </a:solidFill>
                <a:latin typeface="Arial" panose="020B0604020202020204" pitchFamily="34" charset="0"/>
                <a:cs typeface="Arial" panose="020B0604020202020204" pitchFamily="34" charset="0"/>
              </a:rPr>
              <a:t>Praktikoje</a:t>
            </a:r>
            <a:r>
              <a:rPr lang="en-US" sz="2400" dirty="0" smtClean="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teko</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matyti</a:t>
            </a:r>
            <a:r>
              <a:rPr lang="en-US" sz="2400" dirty="0">
                <a:solidFill>
                  <a:schemeClr val="tx1"/>
                </a:solidFill>
                <a:latin typeface="Arial" panose="020B0604020202020204" pitchFamily="34" charset="0"/>
                <a:cs typeface="Arial" panose="020B0604020202020204" pitchFamily="34" charset="0"/>
              </a:rPr>
              <a:t> ne </a:t>
            </a:r>
            <a:r>
              <a:rPr lang="en-US" sz="2400" dirty="0" err="1">
                <a:solidFill>
                  <a:schemeClr val="tx1"/>
                </a:solidFill>
                <a:latin typeface="Arial" panose="020B0604020202020204" pitchFamily="34" charset="0"/>
                <a:cs typeface="Arial" panose="020B0604020202020204" pitchFamily="34" charset="0"/>
              </a:rPr>
              <a:t>vieną</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tokį</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atvejį</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kai</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vaikai</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sulaukę</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pilnametystės</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grįžta</a:t>
            </a:r>
            <a:r>
              <a:rPr lang="en-US" sz="2400" dirty="0">
                <a:solidFill>
                  <a:schemeClr val="tx1"/>
                </a:solidFill>
                <a:latin typeface="Arial" panose="020B0604020202020204" pitchFamily="34" charset="0"/>
                <a:cs typeface="Arial" panose="020B0604020202020204" pitchFamily="34" charset="0"/>
              </a:rPr>
              <a:t> į </a:t>
            </a:r>
            <a:r>
              <a:rPr lang="en-US" sz="2400" dirty="0" err="1">
                <a:solidFill>
                  <a:schemeClr val="tx1"/>
                </a:solidFill>
                <a:latin typeface="Arial" panose="020B0604020202020204" pitchFamily="34" charset="0"/>
                <a:cs typeface="Arial" panose="020B0604020202020204" pitchFamily="34" charset="0"/>
              </a:rPr>
              <a:t>savo</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biologines</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šeimas</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nes</a:t>
            </a:r>
            <a:r>
              <a:rPr lang="en-US" sz="2400" dirty="0">
                <a:solidFill>
                  <a:schemeClr val="tx1"/>
                </a:solidFill>
                <a:latin typeface="Arial" panose="020B0604020202020204" pitchFamily="34" charset="0"/>
                <a:cs typeface="Arial" panose="020B0604020202020204" pitchFamily="34" charset="0"/>
              </a:rPr>
              <a:t> tai </a:t>
            </a:r>
            <a:r>
              <a:rPr lang="en-US" sz="2400" dirty="0" err="1">
                <a:solidFill>
                  <a:schemeClr val="tx1"/>
                </a:solidFill>
                <a:latin typeface="Arial" panose="020B0604020202020204" pitchFamily="34" charset="0"/>
                <a:cs typeface="Arial" panose="020B0604020202020204" pitchFamily="34" charset="0"/>
              </a:rPr>
              <a:t>yra</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vienintelė</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vieta</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kurią</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jie</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žino</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Išeina</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taip</a:t>
            </a:r>
            <a:r>
              <a:rPr lang="en-US" sz="2400" dirty="0">
                <a:solidFill>
                  <a:schemeClr val="tx1"/>
                </a:solidFill>
                <a:latin typeface="Arial" panose="020B0604020202020204" pitchFamily="34" charset="0"/>
                <a:cs typeface="Arial" panose="020B0604020202020204" pitchFamily="34" charset="0"/>
              </a:rPr>
              <a:t>, jog </a:t>
            </a:r>
            <a:r>
              <a:rPr lang="en-US" sz="2400" dirty="0" err="1">
                <a:solidFill>
                  <a:schemeClr val="tx1"/>
                </a:solidFill>
                <a:latin typeface="Arial" panose="020B0604020202020204" pitchFamily="34" charset="0"/>
                <a:cs typeface="Arial" panose="020B0604020202020204" pitchFamily="34" charset="0"/>
              </a:rPr>
              <a:t>valstybė</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stengiasi</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išgelbėti</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vaiką</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paimdama</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jį</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iš</a:t>
            </a:r>
            <a:r>
              <a:rPr lang="en-US" sz="2400" dirty="0">
                <a:solidFill>
                  <a:schemeClr val="tx1"/>
                </a:solidFill>
                <a:latin typeface="Arial" panose="020B0604020202020204" pitchFamily="34" charset="0"/>
                <a:cs typeface="Arial" panose="020B0604020202020204" pitchFamily="34" charset="0"/>
              </a:rPr>
              <a:t> jam </a:t>
            </a:r>
            <a:r>
              <a:rPr lang="en-US" sz="2400" dirty="0" err="1">
                <a:solidFill>
                  <a:schemeClr val="tx1"/>
                </a:solidFill>
                <a:latin typeface="Arial" panose="020B0604020202020204" pitchFamily="34" charset="0"/>
                <a:cs typeface="Arial" panose="020B0604020202020204" pitchFamily="34" charset="0"/>
              </a:rPr>
              <a:t>žalingos</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aplinkos</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rūpinaisi</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juo</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keliolika</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metų</a:t>
            </a:r>
            <a:r>
              <a:rPr lang="en-US" sz="2400" dirty="0">
                <a:solidFill>
                  <a:schemeClr val="tx1"/>
                </a:solidFill>
                <a:latin typeface="Arial" panose="020B0604020202020204" pitchFamily="34" charset="0"/>
                <a:cs typeface="Arial" panose="020B0604020202020204" pitchFamily="34" charset="0"/>
              </a:rPr>
              <a:t>, o </a:t>
            </a:r>
            <a:r>
              <a:rPr lang="en-US" sz="2400" dirty="0" err="1">
                <a:solidFill>
                  <a:schemeClr val="tx1"/>
                </a:solidFill>
                <a:latin typeface="Arial" panose="020B0604020202020204" pitchFamily="34" charset="0"/>
                <a:cs typeface="Arial" panose="020B0604020202020204" pitchFamily="34" charset="0"/>
              </a:rPr>
              <a:t>po</a:t>
            </a:r>
            <a:r>
              <a:rPr lang="en-US" sz="2400" dirty="0">
                <a:solidFill>
                  <a:schemeClr val="tx1"/>
                </a:solidFill>
                <a:latin typeface="Arial" panose="020B0604020202020204" pitchFamily="34" charset="0"/>
                <a:cs typeface="Arial" panose="020B0604020202020204" pitchFamily="34" charset="0"/>
              </a:rPr>
              <a:t> to </a:t>
            </a:r>
            <a:r>
              <a:rPr lang="en-US" sz="2400" dirty="0" err="1">
                <a:solidFill>
                  <a:schemeClr val="tx1"/>
                </a:solidFill>
                <a:latin typeface="Arial" panose="020B0604020202020204" pitchFamily="34" charset="0"/>
                <a:cs typeface="Arial" panose="020B0604020202020204" pitchFamily="34" charset="0"/>
              </a:rPr>
              <a:t>šis</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jaunas</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žmogus</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grįžta</a:t>
            </a:r>
            <a:r>
              <a:rPr lang="en-US" sz="2400" dirty="0">
                <a:solidFill>
                  <a:schemeClr val="tx1"/>
                </a:solidFill>
                <a:latin typeface="Arial" panose="020B0604020202020204" pitchFamily="34" charset="0"/>
                <a:cs typeface="Arial" panose="020B0604020202020204" pitchFamily="34" charset="0"/>
              </a:rPr>
              <a:t> į </a:t>
            </a:r>
            <a:r>
              <a:rPr lang="en-US" sz="2400" dirty="0" err="1">
                <a:solidFill>
                  <a:schemeClr val="tx1"/>
                </a:solidFill>
                <a:latin typeface="Arial" panose="020B0604020202020204" pitchFamily="34" charset="0"/>
                <a:cs typeface="Arial" panose="020B0604020202020204" pitchFamily="34" charset="0"/>
              </a:rPr>
              <a:t>tą</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pačią</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aplinką</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Ratas</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ima</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suktis</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iš</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naujo</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Kažkada</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paskaičiuota</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kad</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vieno</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vaiko</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globa</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nuo</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gimimo</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iki</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pilnametystės</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valstybei</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tuo</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metu</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kainavo</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apie</a:t>
            </a:r>
            <a:r>
              <a:rPr lang="en-US" sz="2400" dirty="0">
                <a:solidFill>
                  <a:schemeClr val="tx1"/>
                </a:solidFill>
                <a:latin typeface="Arial" panose="020B0604020202020204" pitchFamily="34" charset="0"/>
                <a:cs typeface="Arial" panose="020B0604020202020204" pitchFamily="34" charset="0"/>
              </a:rPr>
              <a:t> 0,5 </a:t>
            </a:r>
            <a:r>
              <a:rPr lang="en-US" sz="2400" dirty="0" err="1">
                <a:solidFill>
                  <a:schemeClr val="tx1"/>
                </a:solidFill>
                <a:latin typeface="Arial" panose="020B0604020202020204" pitchFamily="34" charset="0"/>
                <a:cs typeface="Arial" panose="020B0604020202020204" pitchFamily="34" charset="0"/>
              </a:rPr>
              <a:t>mln</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litų</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Taip</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veikianti</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sistema</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nėra</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efektyvi</a:t>
            </a:r>
            <a:r>
              <a:rPr lang="en-US" sz="2400" dirty="0">
                <a:solidFill>
                  <a:schemeClr val="tx1"/>
                </a:solidFill>
                <a:latin typeface="Arial" panose="020B0604020202020204" pitchFamily="34" charset="0"/>
                <a:cs typeface="Arial" panose="020B0604020202020204" pitchFamily="34" charset="0"/>
              </a:rPr>
              <a:t>.</a:t>
            </a:r>
            <a:endParaRPr lang="lt-LT" sz="2400" dirty="0">
              <a:solidFill>
                <a:schemeClr val="tx1"/>
              </a:solidFill>
              <a:latin typeface="Arial" panose="020B0604020202020204" pitchFamily="34" charset="0"/>
              <a:cs typeface="Arial" panose="020B0604020202020204" pitchFamily="34" charset="0"/>
            </a:endParaRPr>
          </a:p>
          <a:p>
            <a:endParaRPr lang="lt-LT" sz="2400" dirty="0"/>
          </a:p>
        </p:txBody>
      </p:sp>
      <p:pic>
        <p:nvPicPr>
          <p:cNvPr id="4" name="Picture 3"/>
          <p:cNvPicPr>
            <a:picLocks noChangeAspect="1"/>
          </p:cNvPicPr>
          <p:nvPr/>
        </p:nvPicPr>
        <p:blipFill>
          <a:blip r:embed="rId2" cstate="print"/>
          <a:srcRect/>
          <a:stretch>
            <a:fillRect/>
          </a:stretch>
        </p:blipFill>
        <p:spPr bwMode="auto">
          <a:xfrm>
            <a:off x="10713192" y="43393"/>
            <a:ext cx="1437217" cy="1081617"/>
          </a:xfrm>
          <a:prstGeom prst="rect">
            <a:avLst/>
          </a:prstGeom>
          <a:noFill/>
          <a:ln w="9525">
            <a:noFill/>
            <a:miter lim="800000"/>
            <a:headEnd/>
            <a:tailEnd/>
          </a:ln>
        </p:spPr>
      </p:pic>
    </p:spTree>
    <p:extLst>
      <p:ext uri="{BB962C8B-B14F-4D97-AF65-F5344CB8AC3E}">
        <p14:creationId xmlns:p14="http://schemas.microsoft.com/office/powerpoint/2010/main" val="427756513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srcRect/>
          <a:stretch>
            <a:fillRect/>
          </a:stretch>
        </p:blipFill>
        <p:spPr bwMode="auto">
          <a:xfrm>
            <a:off x="708752" y="1250418"/>
            <a:ext cx="9067800" cy="3333751"/>
          </a:xfrm>
          <a:prstGeom prst="rect">
            <a:avLst/>
          </a:prstGeom>
          <a:noFill/>
          <a:ln w="9525">
            <a:noFill/>
            <a:miter lim="800000"/>
            <a:headEnd/>
            <a:tailEnd/>
          </a:ln>
          <a:effectLst/>
        </p:spPr>
      </p:pic>
    </p:spTree>
    <p:extLst>
      <p:ext uri="{BB962C8B-B14F-4D97-AF65-F5344CB8AC3E}">
        <p14:creationId xmlns:p14="http://schemas.microsoft.com/office/powerpoint/2010/main" val="37649718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ntraštė 1"/>
          <p:cNvSpPr>
            <a:spLocks noGrp="1" noChangeArrowheads="1"/>
          </p:cNvSpPr>
          <p:nvPr>
            <p:ph type="title"/>
          </p:nvPr>
        </p:nvSpPr>
        <p:spPr>
          <a:xfrm>
            <a:off x="90153" y="309828"/>
            <a:ext cx="10165723" cy="1630363"/>
          </a:xfrm>
        </p:spPr>
        <p:txBody>
          <a:bodyPr>
            <a:noAutofit/>
          </a:bodyPr>
          <a:lstStyle/>
          <a:p>
            <a:pPr algn="l"/>
            <a:r>
              <a:rPr lang="lt-LT" altLang="lt-LT" sz="2400" b="1" dirty="0">
                <a:solidFill>
                  <a:schemeClr val="accent1">
                    <a:lumMod val="75000"/>
                  </a:schemeClr>
                </a:solidFill>
                <a:latin typeface="Arial" panose="020B0604020202020204" pitchFamily="34" charset="0"/>
                <a:cs typeface="Arial" panose="020B0604020202020204" pitchFamily="34" charset="0"/>
              </a:rPr>
              <a:t>VAIKO TEISIŲ APSAUGOS SKYRIŲ CENTRALIZAVIMAS</a:t>
            </a:r>
            <a:br>
              <a:rPr lang="lt-LT" altLang="lt-LT" sz="2400" b="1" dirty="0">
                <a:solidFill>
                  <a:schemeClr val="accent1">
                    <a:lumMod val="75000"/>
                  </a:schemeClr>
                </a:solidFill>
                <a:latin typeface="Arial" panose="020B0604020202020204" pitchFamily="34" charset="0"/>
                <a:cs typeface="Arial" panose="020B0604020202020204" pitchFamily="34" charset="0"/>
              </a:rPr>
            </a:br>
            <a:r>
              <a:rPr lang="lt-LT" altLang="lt-LT" sz="2400" b="1" dirty="0">
                <a:solidFill>
                  <a:schemeClr val="accent1">
                    <a:lumMod val="75000"/>
                  </a:schemeClr>
                </a:solidFill>
                <a:latin typeface="Arial" panose="020B0604020202020204" pitchFamily="34" charset="0"/>
                <a:cs typeface="Arial" panose="020B0604020202020204" pitchFamily="34" charset="0"/>
              </a:rPr>
              <a:t>LIETUVOS RESPUBLIKOS VAIKO TEISIŲ APSAUGOS PAGRINDŲ ĮSTATYMO NR. I-1234 PAKEITIMO ĮSTATYMO</a:t>
            </a:r>
            <a:r>
              <a:rPr lang="en-US" altLang="lt-LT" sz="2400" b="1" dirty="0">
                <a:solidFill>
                  <a:schemeClr val="accent1">
                    <a:lumMod val="75000"/>
                  </a:schemeClr>
                </a:solidFill>
                <a:latin typeface="Arial" panose="020B0604020202020204" pitchFamily="34" charset="0"/>
                <a:cs typeface="Arial" panose="020B0604020202020204" pitchFamily="34" charset="0"/>
              </a:rPr>
              <a:t> </a:t>
            </a:r>
            <a:r>
              <a:rPr lang="lt-LT" altLang="lt-LT" sz="2400" b="1" dirty="0">
                <a:solidFill>
                  <a:schemeClr val="accent1">
                    <a:lumMod val="75000"/>
                  </a:schemeClr>
                </a:solidFill>
                <a:latin typeface="Arial" panose="020B0604020202020204" pitchFamily="34" charset="0"/>
                <a:cs typeface="Arial" panose="020B0604020202020204" pitchFamily="34" charset="0"/>
              </a:rPr>
              <a:t/>
            </a:r>
            <a:br>
              <a:rPr lang="lt-LT" altLang="lt-LT" sz="2400" b="1" dirty="0">
                <a:solidFill>
                  <a:schemeClr val="accent1">
                    <a:lumMod val="75000"/>
                  </a:schemeClr>
                </a:solidFill>
                <a:latin typeface="Arial" panose="020B0604020202020204" pitchFamily="34" charset="0"/>
                <a:cs typeface="Arial" panose="020B0604020202020204" pitchFamily="34" charset="0"/>
              </a:rPr>
            </a:br>
            <a:r>
              <a:rPr lang="lt-LT" altLang="lt-LT" sz="2400" b="1" dirty="0">
                <a:solidFill>
                  <a:schemeClr val="accent1">
                    <a:lumMod val="75000"/>
                  </a:schemeClr>
                </a:solidFill>
                <a:latin typeface="Arial" panose="020B0604020202020204" pitchFamily="34" charset="0"/>
                <a:cs typeface="Arial" panose="020B0604020202020204" pitchFamily="34" charset="0"/>
              </a:rPr>
              <a:t>KONTEKSTE</a:t>
            </a:r>
            <a:endParaRPr lang="lt-LT" altLang="lt-LT" sz="2400" dirty="0">
              <a:solidFill>
                <a:schemeClr val="accent1">
                  <a:lumMod val="75000"/>
                </a:schemeClr>
              </a:solidFill>
              <a:latin typeface="Arial" panose="020B0604020202020204" pitchFamily="34" charset="0"/>
              <a:cs typeface="Arial" panose="020B0604020202020204" pitchFamily="34" charset="0"/>
            </a:endParaRPr>
          </a:p>
        </p:txBody>
      </p:sp>
      <p:sp>
        <p:nvSpPr>
          <p:cNvPr id="9219" name="Turinio vietos rezervavimo ženklas 2"/>
          <p:cNvSpPr>
            <a:spLocks noGrp="1" noChangeArrowheads="1"/>
          </p:cNvSpPr>
          <p:nvPr>
            <p:ph idx="1"/>
          </p:nvPr>
        </p:nvSpPr>
        <p:spPr>
          <a:xfrm>
            <a:off x="355030" y="2413000"/>
            <a:ext cx="8840486" cy="3759200"/>
          </a:xfrm>
        </p:spPr>
        <p:txBody>
          <a:bodyPr>
            <a:noAutofit/>
          </a:bodyPr>
          <a:lstStyle/>
          <a:p>
            <a:pPr algn="just">
              <a:buFont typeface="Wingdings" panose="05000000000000000000" pitchFamily="2" charset="2"/>
              <a:buChar char="§"/>
            </a:pPr>
            <a:r>
              <a:rPr lang="lt-LT" altLang="lt-LT" sz="2000" dirty="0">
                <a:solidFill>
                  <a:schemeClr val="tx1"/>
                </a:solidFill>
                <a:latin typeface="Arial" panose="020B0604020202020204" pitchFamily="34" charset="0"/>
                <a:cs typeface="Arial" panose="020B0604020202020204" pitchFamily="34" charset="0"/>
              </a:rPr>
              <a:t>Stiprinama vaiko apsauga nuo smurto (smurto prieš vaiką apibrėžimas, ES Direktyvos įgyvendinimas). </a:t>
            </a:r>
          </a:p>
          <a:p>
            <a:pPr algn="just">
              <a:buFont typeface="Wingdings" panose="05000000000000000000" pitchFamily="2" charset="2"/>
              <a:buChar char="§"/>
            </a:pPr>
            <a:r>
              <a:rPr lang="lt-LT" altLang="lt-LT" sz="2000" dirty="0">
                <a:solidFill>
                  <a:schemeClr val="tx1"/>
                </a:solidFill>
                <a:latin typeface="Arial" panose="020B0604020202020204" pitchFamily="34" charset="0"/>
                <a:cs typeface="Arial" panose="020B0604020202020204" pitchFamily="34" charset="0"/>
              </a:rPr>
              <a:t>Didinama tėvų atsakomybė už vaiko saugumo užtikrinimą </a:t>
            </a:r>
            <a:r>
              <a:rPr lang="en-US" altLang="lt-LT" sz="2000" dirty="0">
                <a:solidFill>
                  <a:schemeClr val="tx1"/>
                </a:solidFill>
                <a:latin typeface="Arial" panose="020B0604020202020204" pitchFamily="34" charset="0"/>
                <a:cs typeface="Arial" panose="020B0604020202020204" pitchFamily="34" charset="0"/>
              </a:rPr>
              <a:t>(</a:t>
            </a:r>
            <a:r>
              <a:rPr lang="lt-LT" altLang="lt-LT" sz="2000" dirty="0">
                <a:solidFill>
                  <a:schemeClr val="tx1"/>
                </a:solidFill>
                <a:latin typeface="Arial" panose="020B0604020202020204" pitchFamily="34" charset="0"/>
                <a:cs typeface="Arial" panose="020B0604020202020204" pitchFamily="34" charset="0"/>
              </a:rPr>
              <a:t>vaikas iki 6 m. neturi likti be vyresnių kaip 14 metų asmenų priežiūros).</a:t>
            </a:r>
          </a:p>
          <a:p>
            <a:pPr algn="just">
              <a:buFont typeface="Wingdings" panose="05000000000000000000" pitchFamily="2" charset="2"/>
              <a:buChar char="§"/>
            </a:pPr>
            <a:r>
              <a:rPr lang="lt-LT" altLang="lt-LT" sz="2000" dirty="0">
                <a:solidFill>
                  <a:schemeClr val="tx1"/>
                </a:solidFill>
                <a:latin typeface="Arial" panose="020B0604020202020204" pitchFamily="34" charset="0"/>
                <a:cs typeface="Arial" panose="020B0604020202020204" pitchFamily="34" charset="0"/>
              </a:rPr>
              <a:t>Didinama fizinių ir juridinių asmenų pareiga nedelsiant pranešti apie vaiko teisių pažeidimus (pranešimų nagrinėjimo tvarka ir apskaita).</a:t>
            </a:r>
          </a:p>
          <a:p>
            <a:pPr algn="just">
              <a:buFont typeface="Wingdings" panose="05000000000000000000" pitchFamily="2" charset="2"/>
              <a:buChar char="§"/>
            </a:pPr>
            <a:r>
              <a:rPr lang="lt-LT" altLang="lt-LT" sz="2000" dirty="0">
                <a:solidFill>
                  <a:schemeClr val="tx1"/>
                </a:solidFill>
                <a:latin typeface="Arial" panose="020B0604020202020204" pitchFamily="34" charset="0"/>
                <a:cs typeface="Arial" panose="020B0604020202020204" pitchFamily="34" charset="0"/>
              </a:rPr>
              <a:t>Įtvirtinama grėsmės vaikui lygių kriterijų ir nustatymo tvarka.</a:t>
            </a:r>
          </a:p>
          <a:p>
            <a:pPr algn="just">
              <a:buFont typeface="Wingdings" panose="05000000000000000000" pitchFamily="2" charset="2"/>
              <a:buChar char="§"/>
            </a:pPr>
            <a:r>
              <a:rPr lang="lt-LT" altLang="lt-LT" sz="2000" dirty="0">
                <a:solidFill>
                  <a:schemeClr val="tx1"/>
                </a:solidFill>
                <a:latin typeface="Arial" panose="020B0604020202020204" pitchFamily="34" charset="0"/>
                <a:cs typeface="Arial" panose="020B0604020202020204" pitchFamily="34" charset="0"/>
              </a:rPr>
              <a:t>Nustatoma atvejo vadybos taikymo principai ir tvarka. Apibrėžiama atvejo vadybininko kompetencija, įgaliojimai, veiksmai ir sprendimai.  </a:t>
            </a:r>
          </a:p>
        </p:txBody>
      </p:sp>
      <p:pic>
        <p:nvPicPr>
          <p:cNvPr id="4" name="Picture 3"/>
          <p:cNvPicPr>
            <a:picLocks noChangeAspect="1"/>
          </p:cNvPicPr>
          <p:nvPr/>
        </p:nvPicPr>
        <p:blipFill>
          <a:blip r:embed="rId3" cstate="print"/>
          <a:srcRect/>
          <a:stretch>
            <a:fillRect/>
          </a:stretch>
        </p:blipFill>
        <p:spPr bwMode="auto">
          <a:xfrm>
            <a:off x="10713192" y="43393"/>
            <a:ext cx="1437217" cy="1081617"/>
          </a:xfrm>
          <a:prstGeom prst="rect">
            <a:avLst/>
          </a:prstGeom>
          <a:noFill/>
          <a:ln w="9525">
            <a:noFill/>
            <a:miter lim="800000"/>
            <a:headEnd/>
            <a:tailEnd/>
          </a:ln>
        </p:spPr>
      </p:pic>
    </p:spTree>
    <p:extLst>
      <p:ext uri="{BB962C8B-B14F-4D97-AF65-F5344CB8AC3E}">
        <p14:creationId xmlns:p14="http://schemas.microsoft.com/office/powerpoint/2010/main" val="29067353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37905" y="253389"/>
            <a:ext cx="9906000" cy="1828799"/>
          </a:xfrm>
        </p:spPr>
        <p:txBody>
          <a:bodyPr>
            <a:noAutofit/>
          </a:bodyPr>
          <a:lstStyle/>
          <a:p>
            <a:pPr algn="l"/>
            <a:r>
              <a:rPr lang="lt-LT" altLang="lt-LT" sz="2400" b="1" dirty="0">
                <a:solidFill>
                  <a:schemeClr val="accent1">
                    <a:lumMod val="75000"/>
                  </a:schemeClr>
                </a:solidFill>
                <a:latin typeface="Arial" panose="020B0604020202020204" pitchFamily="34" charset="0"/>
                <a:cs typeface="Arial" panose="020B0604020202020204" pitchFamily="34" charset="0"/>
              </a:rPr>
              <a:t>VAIKO TEISIŲ APSAUGOS SKYRIŲ CENTRALIZAVIMAS</a:t>
            </a:r>
            <a:br>
              <a:rPr lang="lt-LT" altLang="lt-LT" sz="2400" b="1" dirty="0">
                <a:solidFill>
                  <a:schemeClr val="accent1">
                    <a:lumMod val="75000"/>
                  </a:schemeClr>
                </a:solidFill>
                <a:latin typeface="Arial" panose="020B0604020202020204" pitchFamily="34" charset="0"/>
                <a:cs typeface="Arial" panose="020B0604020202020204" pitchFamily="34" charset="0"/>
              </a:rPr>
            </a:br>
            <a:r>
              <a:rPr lang="lt-LT" altLang="lt-LT" sz="2400" b="1" dirty="0">
                <a:solidFill>
                  <a:schemeClr val="accent1">
                    <a:lumMod val="75000"/>
                  </a:schemeClr>
                </a:solidFill>
                <a:latin typeface="Arial" panose="020B0604020202020204" pitchFamily="34" charset="0"/>
                <a:cs typeface="Arial" panose="020B0604020202020204" pitchFamily="34" charset="0"/>
              </a:rPr>
              <a:t>LIETUVOS RESPUBLIKOS VAIKO TEISIŲ APSAUGOS</a:t>
            </a:r>
            <a:br>
              <a:rPr lang="lt-LT" altLang="lt-LT" sz="2400" b="1" dirty="0">
                <a:solidFill>
                  <a:schemeClr val="accent1">
                    <a:lumMod val="75000"/>
                  </a:schemeClr>
                </a:solidFill>
                <a:latin typeface="Arial" panose="020B0604020202020204" pitchFamily="34" charset="0"/>
                <a:cs typeface="Arial" panose="020B0604020202020204" pitchFamily="34" charset="0"/>
              </a:rPr>
            </a:br>
            <a:r>
              <a:rPr lang="lt-LT" altLang="lt-LT" sz="2400" b="1" dirty="0">
                <a:solidFill>
                  <a:schemeClr val="accent1">
                    <a:lumMod val="75000"/>
                  </a:schemeClr>
                </a:solidFill>
                <a:latin typeface="Arial" panose="020B0604020202020204" pitchFamily="34" charset="0"/>
                <a:cs typeface="Arial" panose="020B0604020202020204" pitchFamily="34" charset="0"/>
              </a:rPr>
              <a:t> PAGRINDŲ ĮSTATYMO NR. I-1234 PAKEITIMO ĮSTATYMO</a:t>
            </a:r>
            <a:r>
              <a:rPr lang="en-US" altLang="lt-LT" sz="2400" b="1" dirty="0">
                <a:solidFill>
                  <a:schemeClr val="accent1">
                    <a:lumMod val="75000"/>
                  </a:schemeClr>
                </a:solidFill>
                <a:latin typeface="Arial" panose="020B0604020202020204" pitchFamily="34" charset="0"/>
                <a:cs typeface="Arial" panose="020B0604020202020204" pitchFamily="34" charset="0"/>
              </a:rPr>
              <a:t> </a:t>
            </a:r>
            <a:r>
              <a:rPr lang="lt-LT" altLang="lt-LT" sz="2400" b="1" dirty="0">
                <a:solidFill>
                  <a:schemeClr val="accent1">
                    <a:lumMod val="75000"/>
                  </a:schemeClr>
                </a:solidFill>
                <a:latin typeface="Arial" panose="020B0604020202020204" pitchFamily="34" charset="0"/>
                <a:cs typeface="Arial" panose="020B0604020202020204" pitchFamily="34" charset="0"/>
              </a:rPr>
              <a:t/>
            </a:r>
            <a:br>
              <a:rPr lang="lt-LT" altLang="lt-LT" sz="2400" b="1" dirty="0">
                <a:solidFill>
                  <a:schemeClr val="accent1">
                    <a:lumMod val="75000"/>
                  </a:schemeClr>
                </a:solidFill>
                <a:latin typeface="Arial" panose="020B0604020202020204" pitchFamily="34" charset="0"/>
                <a:cs typeface="Arial" panose="020B0604020202020204" pitchFamily="34" charset="0"/>
              </a:rPr>
            </a:br>
            <a:r>
              <a:rPr lang="lt-LT" altLang="lt-LT" sz="2400" b="1" dirty="0">
                <a:solidFill>
                  <a:schemeClr val="accent1">
                    <a:lumMod val="75000"/>
                  </a:schemeClr>
                </a:solidFill>
                <a:latin typeface="Arial" panose="020B0604020202020204" pitchFamily="34" charset="0"/>
                <a:cs typeface="Arial" panose="020B0604020202020204" pitchFamily="34" charset="0"/>
              </a:rPr>
              <a:t>KONTEKSTE </a:t>
            </a:r>
            <a:r>
              <a:rPr lang="lt-LT" altLang="lt-LT" sz="2400" dirty="0">
                <a:solidFill>
                  <a:schemeClr val="accent1">
                    <a:lumMod val="75000"/>
                  </a:schemeClr>
                </a:solidFill>
                <a:latin typeface="Arial" panose="020B0604020202020204" pitchFamily="34" charset="0"/>
                <a:cs typeface="Arial" panose="020B0604020202020204" pitchFamily="34" charset="0"/>
              </a:rPr>
              <a:t>(2)</a:t>
            </a:r>
          </a:p>
        </p:txBody>
      </p:sp>
      <p:sp>
        <p:nvSpPr>
          <p:cNvPr id="11267" name="Rectangle 3"/>
          <p:cNvSpPr>
            <a:spLocks noGrp="1" noChangeArrowheads="1"/>
          </p:cNvSpPr>
          <p:nvPr>
            <p:ph idx="1"/>
          </p:nvPr>
        </p:nvSpPr>
        <p:spPr>
          <a:xfrm>
            <a:off x="337905" y="2275371"/>
            <a:ext cx="8934884" cy="3442849"/>
          </a:xfrm>
        </p:spPr>
        <p:txBody>
          <a:bodyPr>
            <a:noAutofit/>
          </a:bodyPr>
          <a:lstStyle/>
          <a:p>
            <a:pPr marL="0" indent="0" algn="just">
              <a:lnSpc>
                <a:spcPct val="90000"/>
              </a:lnSpc>
              <a:buNone/>
            </a:pPr>
            <a:r>
              <a:rPr lang="lt-LT" altLang="lt-LT" sz="2000" dirty="0" smtClean="0">
                <a:latin typeface="Arial" panose="020B0604020202020204" pitchFamily="34" charset="0"/>
                <a:cs typeface="Arial" panose="020B0604020202020204" pitchFamily="34" charset="0"/>
              </a:rPr>
              <a:t>   </a:t>
            </a:r>
            <a:r>
              <a:rPr lang="lt-LT" altLang="lt-LT" sz="2000" dirty="0" smtClean="0">
                <a:solidFill>
                  <a:schemeClr val="tx1"/>
                </a:solidFill>
                <a:latin typeface="Arial" panose="020B0604020202020204" pitchFamily="34" charset="0"/>
                <a:cs typeface="Arial" panose="020B0604020202020204" pitchFamily="34" charset="0"/>
              </a:rPr>
              <a:t>Įtvirtinama </a:t>
            </a:r>
            <a:r>
              <a:rPr lang="lt-LT" altLang="lt-LT" sz="2000" dirty="0">
                <a:solidFill>
                  <a:schemeClr val="tx1"/>
                </a:solidFill>
                <a:latin typeface="Arial" panose="020B0604020202020204" pitchFamily="34" charset="0"/>
                <a:cs typeface="Arial" panose="020B0604020202020204" pitchFamily="34" charset="0"/>
              </a:rPr>
              <a:t>mobilių komandų veikla, skirta darbui su šeima.</a:t>
            </a:r>
          </a:p>
          <a:p>
            <a:pPr>
              <a:buFont typeface="Wingdings" panose="05000000000000000000" pitchFamily="2" charset="2"/>
              <a:buChar char="§"/>
            </a:pPr>
            <a:r>
              <a:rPr lang="lt-LT" altLang="lt-LT" sz="2000" dirty="0">
                <a:solidFill>
                  <a:schemeClr val="tx1"/>
                </a:solidFill>
                <a:latin typeface="Arial" panose="020B0604020202020204" pitchFamily="34" charset="0"/>
                <a:cs typeface="Arial" panose="020B0604020202020204" pitchFamily="34" charset="0"/>
              </a:rPr>
              <a:t>Įteisinamas teismo sprendimas dėl vaiko atskirties nuo šeimos – teismo leidimas paimti vaiką iš tėvų.</a:t>
            </a:r>
          </a:p>
          <a:p>
            <a:pPr algn="just">
              <a:buFont typeface="Wingdings" panose="05000000000000000000" pitchFamily="2" charset="2"/>
              <a:buChar char="§"/>
            </a:pPr>
            <a:r>
              <a:rPr lang="lt-LT" altLang="lt-LT" sz="2000" dirty="0">
                <a:solidFill>
                  <a:schemeClr val="tx1"/>
                </a:solidFill>
                <a:latin typeface="Arial" panose="020B0604020202020204" pitchFamily="34" charset="0"/>
                <a:cs typeface="Arial" panose="020B0604020202020204" pitchFamily="34" charset="0"/>
              </a:rPr>
              <a:t>Nustatomi prioritetai dėl atskirto vaiko apgyvendinimo – jis pirmiausia nukreipiamas pas budinčius globotojus.</a:t>
            </a:r>
          </a:p>
          <a:p>
            <a:pPr algn="just">
              <a:buFont typeface="Wingdings" panose="05000000000000000000" pitchFamily="2" charset="2"/>
              <a:buChar char="§"/>
            </a:pPr>
            <a:r>
              <a:rPr lang="lt-LT" altLang="lt-LT" sz="2000" dirty="0">
                <a:solidFill>
                  <a:schemeClr val="tx1"/>
                </a:solidFill>
                <a:latin typeface="Arial" panose="020B0604020202020204" pitchFamily="34" charset="0"/>
                <a:cs typeface="Arial" panose="020B0604020202020204" pitchFamily="34" charset="0"/>
              </a:rPr>
              <a:t>Keičiamas Valstybės vaiko teisių apsaugos ir įvaikinimo tarnybos prie SADM statusas – ji tampa centrine valstybės institucija, užtikrinanti vaiko teises ir teisėtus interesus.</a:t>
            </a:r>
          </a:p>
          <a:p>
            <a:pPr algn="just">
              <a:buFont typeface="Wingdings" panose="05000000000000000000" pitchFamily="2" charset="2"/>
              <a:buChar char="§"/>
            </a:pPr>
            <a:r>
              <a:rPr lang="lt-LT" altLang="lt-LT" sz="2000" dirty="0">
                <a:solidFill>
                  <a:schemeClr val="tx1"/>
                </a:solidFill>
                <a:latin typeface="Arial" panose="020B0604020202020204" pitchFamily="34" charset="0"/>
                <a:cs typeface="Arial" panose="020B0604020202020204" pitchFamily="34" charset="0"/>
              </a:rPr>
              <a:t>Keičiamas savivaldybių administracijų vaiko teisių apsaugos skyrių pavaldumas – jos tampa Vaiko teisių apsaugos ir įvaikinimo tarnybos struktūriniais padaliniais.</a:t>
            </a:r>
          </a:p>
        </p:txBody>
      </p:sp>
      <p:pic>
        <p:nvPicPr>
          <p:cNvPr id="4" name="Picture 3"/>
          <p:cNvPicPr>
            <a:picLocks noChangeAspect="1"/>
          </p:cNvPicPr>
          <p:nvPr/>
        </p:nvPicPr>
        <p:blipFill>
          <a:blip r:embed="rId2" cstate="print"/>
          <a:srcRect/>
          <a:stretch>
            <a:fillRect/>
          </a:stretch>
        </p:blipFill>
        <p:spPr bwMode="auto">
          <a:xfrm>
            <a:off x="10713192" y="43393"/>
            <a:ext cx="1437217" cy="1081617"/>
          </a:xfrm>
          <a:prstGeom prst="rect">
            <a:avLst/>
          </a:prstGeom>
          <a:noFill/>
          <a:ln w="9525">
            <a:noFill/>
            <a:miter lim="800000"/>
            <a:headEnd/>
            <a:tailEnd/>
          </a:ln>
        </p:spPr>
      </p:pic>
    </p:spTree>
    <p:extLst>
      <p:ext uri="{BB962C8B-B14F-4D97-AF65-F5344CB8AC3E}">
        <p14:creationId xmlns:p14="http://schemas.microsoft.com/office/powerpoint/2010/main" val="9583304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0406" y="219733"/>
            <a:ext cx="9496023" cy="6162822"/>
          </a:xfrm>
        </p:spPr>
        <p:txBody>
          <a:bodyPr>
            <a:noAutofit/>
          </a:bodyPr>
          <a:lstStyle/>
          <a:p>
            <a:pPr marL="0" indent="0">
              <a:lnSpc>
                <a:spcPct val="120000"/>
              </a:lnSpc>
              <a:buNone/>
            </a:pPr>
            <a:r>
              <a:rPr lang="lt-LT" sz="2000" dirty="0">
                <a:solidFill>
                  <a:schemeClr val="tx1"/>
                </a:solidFill>
                <a:latin typeface="Arial" panose="020B0604020202020204" pitchFamily="34" charset="0"/>
                <a:cs typeface="Arial" panose="020B0604020202020204" pitchFamily="34" charset="0"/>
              </a:rPr>
              <a:t>Lietuvos Respublikos Prezidentė Dalia Grybauskaitė iniciavo Civilinio kodekso pataisas, kurioms 2015 m. birželio 25 d. pritarė LR Seimas (LR Civilinio kodekso  3.249, 3.253 ir  3.261 straipsnių pakeitimo įstatymas Nr. XII-1879 įsigalioja 2017 m. sausio 1 d.).</a:t>
            </a:r>
          </a:p>
          <a:p>
            <a:pPr>
              <a:lnSpc>
                <a:spcPct val="120000"/>
              </a:lnSpc>
            </a:pPr>
            <a:r>
              <a:rPr lang="lt-LT" sz="2000" dirty="0">
                <a:solidFill>
                  <a:schemeClr val="tx1"/>
                </a:solidFill>
                <a:latin typeface="Arial" panose="020B0604020202020204" pitchFamily="34" charset="0"/>
                <a:cs typeface="Arial" panose="020B0604020202020204" pitchFamily="34" charset="0"/>
              </a:rPr>
              <a:t>Remiantis minėtomis pataisomis </a:t>
            </a:r>
            <a:r>
              <a:rPr lang="lt-LT" sz="2000" b="1" dirty="0">
                <a:solidFill>
                  <a:schemeClr val="tx1"/>
                </a:solidFill>
                <a:latin typeface="Arial" panose="020B0604020202020204" pitchFamily="34" charset="0"/>
                <a:cs typeface="Arial" panose="020B0604020202020204" pitchFamily="34" charset="0"/>
              </a:rPr>
              <a:t>vaiko iki trejų metų globa vaikų globos </a:t>
            </a:r>
            <a:r>
              <a:rPr lang="lt-LT" sz="2000" b="1" u="sng" dirty="0">
                <a:solidFill>
                  <a:schemeClr val="tx1"/>
                </a:solidFill>
                <a:latin typeface="Arial" panose="020B0604020202020204" pitchFamily="34" charset="0"/>
                <a:cs typeface="Arial" panose="020B0604020202020204" pitchFamily="34" charset="0"/>
              </a:rPr>
              <a:t>institucijoje</a:t>
            </a:r>
            <a:r>
              <a:rPr lang="lt-LT" sz="2000" b="1" dirty="0">
                <a:solidFill>
                  <a:schemeClr val="tx1"/>
                </a:solidFill>
                <a:latin typeface="Arial" panose="020B0604020202020204" pitchFamily="34" charset="0"/>
                <a:cs typeface="Arial" panose="020B0604020202020204" pitchFamily="34" charset="0"/>
              </a:rPr>
              <a:t> nuo 2017 m. sausio 1 d. ir vėliau  gali būti nustatyta tik išimtiniais atvejais ir gali trukti ne ilgiau kaip tris mėnesius</a:t>
            </a:r>
            <a:r>
              <a:rPr lang="lt-LT" sz="2000" dirty="0">
                <a:solidFill>
                  <a:schemeClr val="tx1"/>
                </a:solidFill>
                <a:latin typeface="Arial" panose="020B0604020202020204" pitchFamily="34" charset="0"/>
                <a:cs typeface="Arial" panose="020B0604020202020204" pitchFamily="34" charset="0"/>
              </a:rPr>
              <a:t>, išskyrus atvejus, kai Vyriausybės įgaliota institucija pritaria, kad vaiko globa vaikų globos institucijoje tęstųsi ilgiau dėl šių objektyvių priežasčių: </a:t>
            </a:r>
          </a:p>
          <a:p>
            <a:pPr marL="1219170" lvl="1" indent="-685783">
              <a:lnSpc>
                <a:spcPct val="120000"/>
              </a:lnSpc>
              <a:buFont typeface="+mj-lt"/>
              <a:buAutoNum type="arabicPeriod"/>
            </a:pPr>
            <a:r>
              <a:rPr lang="lt-LT" sz="2000" dirty="0">
                <a:solidFill>
                  <a:schemeClr val="tx1"/>
                </a:solidFill>
                <a:latin typeface="Arial" panose="020B0604020202020204" pitchFamily="34" charset="0"/>
                <a:cs typeface="Arial" panose="020B0604020202020204" pitchFamily="34" charset="0"/>
              </a:rPr>
              <a:t>vaikui reikalingos specializuotos sveikatos priežiūros ir (ar) slaugos paslaugos, kurių teikimas negali būti užtikrinamas vaikui nustatant globą šeimoje ar šeimynoje, arba </a:t>
            </a:r>
          </a:p>
          <a:p>
            <a:pPr marL="1219170" lvl="1" indent="-685783">
              <a:lnSpc>
                <a:spcPct val="120000"/>
              </a:lnSpc>
              <a:buFont typeface="+mj-lt"/>
              <a:buAutoNum type="arabicPeriod"/>
            </a:pPr>
            <a:r>
              <a:rPr lang="lt-LT" sz="2000" dirty="0">
                <a:solidFill>
                  <a:schemeClr val="tx1"/>
                </a:solidFill>
                <a:latin typeface="Arial" panose="020B0604020202020204" pitchFamily="34" charset="0"/>
                <a:cs typeface="Arial" panose="020B0604020202020204" pitchFamily="34" charset="0"/>
              </a:rPr>
              <a:t>vaiko išskyrimas su broliais, seserimis pažeistų geriausius jo interesus, arba </a:t>
            </a:r>
          </a:p>
          <a:p>
            <a:pPr marL="1219170" lvl="1" indent="-685783">
              <a:lnSpc>
                <a:spcPct val="120000"/>
              </a:lnSpc>
              <a:buFont typeface="+mj-lt"/>
              <a:buAutoNum type="arabicPeriod"/>
            </a:pPr>
            <a:r>
              <a:rPr lang="lt-LT" sz="2000" dirty="0">
                <a:solidFill>
                  <a:schemeClr val="tx1"/>
                </a:solidFill>
                <a:latin typeface="Arial" panose="020B0604020202020204" pitchFamily="34" charset="0"/>
                <a:cs typeface="Arial" panose="020B0604020202020204" pitchFamily="34" charset="0"/>
              </a:rPr>
              <a:t>kai globa nustatoma dėl skubaus vaiko paėmimo iš šeimos ir nėra galimybių vaikui nustatyti globą šeimoje arba šeimynoje.</a:t>
            </a:r>
            <a:r>
              <a:rPr lang="lt-LT" sz="2000" b="1" dirty="0">
                <a:solidFill>
                  <a:schemeClr val="tx1"/>
                </a:solidFill>
                <a:latin typeface="Arial" panose="020B0604020202020204" pitchFamily="34" charset="0"/>
                <a:cs typeface="Arial" panose="020B0604020202020204" pitchFamily="34" charset="0"/>
              </a:rPr>
              <a:t> </a:t>
            </a:r>
            <a:endParaRPr lang="lt-LT" sz="2000" dirty="0">
              <a:solidFill>
                <a:schemeClr val="tx1"/>
              </a:solidFill>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cstate="print"/>
          <a:srcRect/>
          <a:stretch>
            <a:fillRect/>
          </a:stretch>
        </p:blipFill>
        <p:spPr bwMode="auto">
          <a:xfrm>
            <a:off x="10713192" y="43393"/>
            <a:ext cx="1437217" cy="1081617"/>
          </a:xfrm>
          <a:prstGeom prst="rect">
            <a:avLst/>
          </a:prstGeom>
          <a:noFill/>
          <a:ln w="9525">
            <a:noFill/>
            <a:miter lim="800000"/>
            <a:headEnd/>
            <a:tailEnd/>
          </a:ln>
        </p:spPr>
      </p:pic>
    </p:spTree>
    <p:extLst>
      <p:ext uri="{BB962C8B-B14F-4D97-AF65-F5344CB8AC3E}">
        <p14:creationId xmlns:p14="http://schemas.microsoft.com/office/powerpoint/2010/main" val="3047784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862" y="274639"/>
            <a:ext cx="9448800" cy="850371"/>
          </a:xfrm>
        </p:spPr>
        <p:txBody>
          <a:bodyPr>
            <a:normAutofit/>
          </a:bodyPr>
          <a:lstStyle/>
          <a:p>
            <a:pPr algn="l"/>
            <a:r>
              <a:rPr lang="en-US" sz="2667" b="1" dirty="0">
                <a:solidFill>
                  <a:schemeClr val="accent1">
                    <a:lumMod val="75000"/>
                  </a:schemeClr>
                </a:solidFill>
                <a:latin typeface="Arial" panose="020B0604020202020204" pitchFamily="34" charset="0"/>
                <a:cs typeface="Arial" panose="020B0604020202020204" pitchFamily="34" charset="0"/>
              </a:rPr>
              <a:t>SUTRIKUSIOS RAIDOS VAIKAI</a:t>
            </a:r>
            <a:r>
              <a:rPr lang="lt-LT" sz="2667" b="1" dirty="0">
                <a:solidFill>
                  <a:schemeClr val="accent1">
                    <a:lumMod val="75000"/>
                  </a:schemeClr>
                </a:solidFill>
                <a:latin typeface="Arial" panose="020B0604020202020204" pitchFamily="34" charset="0"/>
                <a:cs typeface="Arial" panose="020B0604020202020204" pitchFamily="34" charset="0"/>
              </a:rPr>
              <a:t>, </a:t>
            </a:r>
            <a:r>
              <a:rPr lang="en-US" sz="2667" b="1" dirty="0">
                <a:solidFill>
                  <a:schemeClr val="accent1">
                    <a:lumMod val="75000"/>
                  </a:schemeClr>
                </a:solidFill>
                <a:latin typeface="Arial" panose="020B0604020202020204" pitchFamily="34" charset="0"/>
                <a:cs typeface="Arial" panose="020B0604020202020204" pitchFamily="34" charset="0"/>
              </a:rPr>
              <a:t>NETEK</a:t>
            </a:r>
            <a:r>
              <a:rPr lang="lt-LT" sz="2667" b="1" dirty="0">
                <a:solidFill>
                  <a:schemeClr val="accent1">
                    <a:lumMod val="75000"/>
                  </a:schemeClr>
                </a:solidFill>
                <a:latin typeface="Arial" panose="020B0604020202020204" pitchFamily="34" charset="0"/>
                <a:cs typeface="Arial" panose="020B0604020202020204" pitchFamily="34" charset="0"/>
              </a:rPr>
              <a:t>Ę TĖVŲ GLOBOS</a:t>
            </a:r>
            <a:endParaRPr lang="en-US" sz="2667" b="1" dirty="0">
              <a:solidFill>
                <a:schemeClr val="accent1">
                  <a:lumMod val="75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06400" y="1747837"/>
            <a:ext cx="9149724" cy="4525963"/>
          </a:xfrm>
        </p:spPr>
        <p:txBody>
          <a:bodyPr>
            <a:normAutofit/>
          </a:bodyPr>
          <a:lstStyle/>
          <a:p>
            <a:pPr marL="0" indent="0">
              <a:buNone/>
            </a:pPr>
            <a:r>
              <a:rPr lang="lt-LT" sz="2000" dirty="0">
                <a:solidFill>
                  <a:schemeClr val="tx1"/>
                </a:solidFill>
                <a:latin typeface="Arial" panose="020B0604020202020204" pitchFamily="34" charset="0"/>
                <a:cs typeface="Arial" panose="020B0604020202020204" pitchFamily="34" charset="0"/>
              </a:rPr>
              <a:t>Vaikai i</a:t>
            </a:r>
            <a:r>
              <a:rPr lang="en-US" sz="2000" dirty="0" err="1">
                <a:solidFill>
                  <a:schemeClr val="tx1"/>
                </a:solidFill>
                <a:latin typeface="Arial" panose="020B0604020202020204" pitchFamily="34" charset="0"/>
                <a:cs typeface="Arial" panose="020B0604020202020204" pitchFamily="34" charset="0"/>
              </a:rPr>
              <a:t>ki</a:t>
            </a:r>
            <a:r>
              <a:rPr lang="en-US" sz="2000" dirty="0">
                <a:solidFill>
                  <a:schemeClr val="tx1"/>
                </a:solidFill>
                <a:latin typeface="Arial" panose="020B0604020202020204" pitchFamily="34" charset="0"/>
                <a:cs typeface="Arial" panose="020B0604020202020204" pitchFamily="34" charset="0"/>
              </a:rPr>
              <a:t> 3 met</a:t>
            </a:r>
            <a:r>
              <a:rPr lang="lt-LT" sz="2000" dirty="0">
                <a:solidFill>
                  <a:schemeClr val="tx1"/>
                </a:solidFill>
                <a:latin typeface="Arial" panose="020B0604020202020204" pitchFamily="34" charset="0"/>
                <a:cs typeface="Arial" panose="020B0604020202020204" pitchFamily="34" charset="0"/>
              </a:rPr>
              <a:t>ų gali būti apgyvendinami </a:t>
            </a:r>
            <a:r>
              <a:rPr lang="lt-LT" sz="2000" b="1" dirty="0">
                <a:solidFill>
                  <a:schemeClr val="tx1"/>
                </a:solidFill>
                <a:latin typeface="Arial" panose="020B0604020202020204" pitchFamily="34" charset="0"/>
                <a:cs typeface="Arial" panose="020B0604020202020204" pitchFamily="34" charset="0"/>
              </a:rPr>
              <a:t>sutrikusio vystymosi kūdikių namuose </a:t>
            </a:r>
            <a:r>
              <a:rPr lang="lt-LT" sz="2000" dirty="0">
                <a:solidFill>
                  <a:schemeClr val="tx1"/>
                </a:solidFill>
                <a:latin typeface="Arial" panose="020B0604020202020204" pitchFamily="34" charset="0"/>
                <a:cs typeface="Arial" panose="020B0604020202020204" pitchFamily="34" charset="0"/>
              </a:rPr>
              <a:t>pagal Sveikatos ministro nurodytas sveikatos indikacijas:</a:t>
            </a:r>
            <a:r>
              <a:rPr lang="en-US" sz="2000" dirty="0">
                <a:solidFill>
                  <a:schemeClr val="tx1"/>
                </a:solidFill>
                <a:latin typeface="Arial" panose="020B0604020202020204" pitchFamily="34" charset="0"/>
                <a:cs typeface="Arial" panose="020B0604020202020204" pitchFamily="34" charset="0"/>
              </a:rPr>
              <a:t/>
            </a:r>
            <a:br>
              <a:rPr lang="en-US" sz="2000" dirty="0">
                <a:solidFill>
                  <a:schemeClr val="tx1"/>
                </a:solidFill>
                <a:latin typeface="Arial" panose="020B0604020202020204" pitchFamily="34" charset="0"/>
                <a:cs typeface="Arial" panose="020B0604020202020204" pitchFamily="34" charset="0"/>
              </a:rPr>
            </a:br>
            <a:endParaRPr lang="lt-LT" sz="2000" dirty="0">
              <a:solidFill>
                <a:schemeClr val="tx1"/>
              </a:solidFill>
              <a:latin typeface="Arial" panose="020B0604020202020204" pitchFamily="34" charset="0"/>
              <a:cs typeface="Arial" panose="020B0604020202020204" pitchFamily="34" charset="0"/>
            </a:endParaRPr>
          </a:p>
          <a:p>
            <a:r>
              <a:rPr lang="lt-LT" sz="2000" dirty="0">
                <a:solidFill>
                  <a:schemeClr val="tx1"/>
                </a:solidFill>
                <a:latin typeface="Arial" panose="020B0604020202020204" pitchFamily="34" charset="0"/>
                <a:cs typeface="Arial" panose="020B0604020202020204" pitchFamily="34" charset="0"/>
              </a:rPr>
              <a:t>Vaikai, </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tu­rin­</a:t>
            </a:r>
            <a:r>
              <a:rPr lang="lt-LT" sz="2000" dirty="0" err="1">
                <a:solidFill>
                  <a:schemeClr val="tx1"/>
                </a:solidFill>
                <a:latin typeface="Arial" panose="020B0604020202020204" pitchFamily="34" charset="0"/>
                <a:cs typeface="Arial" panose="020B0604020202020204" pitchFamily="34" charset="0"/>
              </a:rPr>
              <a:t>tys</a:t>
            </a:r>
            <a:r>
              <a:rPr lang="lt-LT"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kvė­pa­vi­mo</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su­tri­ki­mų</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ka­da</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ne­rei­ka­lin­gas</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sta­cio­na­rus</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gy­dy­mas</a:t>
            </a:r>
            <a:r>
              <a:rPr lang="en-US" sz="2000" dirty="0">
                <a:solidFill>
                  <a:schemeClr val="tx1"/>
                </a:solidFill>
                <a:latin typeface="Arial" panose="020B0604020202020204" pitchFamily="34" charset="0"/>
                <a:cs typeface="Arial" panose="020B0604020202020204" pitchFamily="34" charset="0"/>
              </a:rPr>
              <a:t>; </a:t>
            </a:r>
            <a:endParaRPr lang="lt-LT" sz="2000" dirty="0">
              <a:solidFill>
                <a:schemeClr val="tx1"/>
              </a:solidFill>
              <a:latin typeface="Arial" panose="020B0604020202020204" pitchFamily="34" charset="0"/>
              <a:cs typeface="Arial" panose="020B0604020202020204" pitchFamily="34" charset="0"/>
            </a:endParaRPr>
          </a:p>
          <a:p>
            <a:r>
              <a:rPr lang="lt-LT" sz="2000" dirty="0">
                <a:solidFill>
                  <a:schemeClr val="tx1"/>
                </a:solidFill>
                <a:latin typeface="Arial" panose="020B0604020202020204" pitchFamily="34" charset="0"/>
                <a:cs typeface="Arial" panose="020B0604020202020204" pitchFamily="34" charset="0"/>
              </a:rPr>
              <a:t>V</a:t>
            </a:r>
            <a:r>
              <a:rPr lang="en-US" sz="2000" dirty="0" err="1">
                <a:solidFill>
                  <a:schemeClr val="tx1"/>
                </a:solidFill>
                <a:latin typeface="Arial" panose="020B0604020202020204" pitchFamily="34" charset="0"/>
                <a:cs typeface="Arial" panose="020B0604020202020204" pitchFamily="34" charset="0"/>
              </a:rPr>
              <a:t>ai­k</a:t>
            </a:r>
            <a:r>
              <a:rPr lang="lt-LT" sz="2000" dirty="0">
                <a:solidFill>
                  <a:schemeClr val="tx1"/>
                </a:solidFill>
                <a:latin typeface="Arial" panose="020B0604020202020204" pitchFamily="34" charset="0"/>
                <a:cs typeface="Arial" panose="020B0604020202020204" pitchFamily="34" charset="0"/>
              </a:rPr>
              <a:t>ai</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ku­riems</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rei­kia</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pa­lai­ko­mo­jo</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gy­dy­mo</a:t>
            </a:r>
            <a:r>
              <a:rPr lang="lt-LT" sz="2000" dirty="0">
                <a:solidFill>
                  <a:schemeClr val="tx1"/>
                </a:solidFill>
                <a:latin typeface="Arial" panose="020B0604020202020204" pitchFamily="34" charset="0"/>
                <a:cs typeface="Arial" panose="020B0604020202020204" pitchFamily="34" charset="0"/>
              </a:rPr>
              <a:t>;</a:t>
            </a:r>
          </a:p>
          <a:p>
            <a:r>
              <a:rPr lang="lt-LT" sz="2000" dirty="0">
                <a:solidFill>
                  <a:schemeClr val="tx1"/>
                </a:solidFill>
                <a:latin typeface="Arial" panose="020B0604020202020204" pitchFamily="34" charset="0"/>
                <a:cs typeface="Arial" panose="020B0604020202020204" pitchFamily="34" charset="0"/>
              </a:rPr>
              <a:t>Vaikai, kuriems reikalinga</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pa­lia­ty­v</a:t>
            </a:r>
            <a:r>
              <a:rPr lang="lt-LT" sz="2000" dirty="0">
                <a:solidFill>
                  <a:schemeClr val="tx1"/>
                </a:solidFill>
                <a:latin typeface="Arial" panose="020B0604020202020204" pitchFamily="34" charset="0"/>
                <a:cs typeface="Arial" panose="020B0604020202020204" pitchFamily="34" charset="0"/>
              </a:rPr>
              <a:t>i</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pa­gal­b</a:t>
            </a:r>
            <a:r>
              <a:rPr lang="lt-LT" sz="2000" dirty="0">
                <a:solidFill>
                  <a:schemeClr val="tx1"/>
                </a:solidFill>
                <a:latin typeface="Arial" panose="020B0604020202020204" pitchFamily="34" charset="0"/>
                <a:cs typeface="Arial" panose="020B0604020202020204" pitchFamily="34" charset="0"/>
              </a:rPr>
              <a:t>a;</a:t>
            </a:r>
          </a:p>
          <a:p>
            <a:pPr marL="0" indent="0">
              <a:buNone/>
            </a:pPr>
            <a:endParaRPr lang="en-US" sz="2000" dirty="0">
              <a:solidFill>
                <a:schemeClr val="tx1"/>
              </a:solidFill>
              <a:latin typeface="Arial" panose="020B0604020202020204" pitchFamily="34" charset="0"/>
              <a:cs typeface="Arial" panose="020B0604020202020204" pitchFamily="34" charset="0"/>
            </a:endParaRPr>
          </a:p>
          <a:p>
            <a:pPr marL="0" indent="0">
              <a:buNone/>
            </a:pPr>
            <a:r>
              <a:rPr lang="lt-LT" sz="2000" dirty="0">
                <a:solidFill>
                  <a:schemeClr val="tx1"/>
                </a:solidFill>
                <a:latin typeface="Arial" panose="020B0604020202020204" pitchFamily="34" charset="0"/>
                <a:cs typeface="Arial" panose="020B0604020202020204" pitchFamily="34" charset="0"/>
              </a:rPr>
              <a:t>Vyresni vaikai  - </a:t>
            </a:r>
            <a:r>
              <a:rPr lang="lt-LT" sz="2000" b="1" dirty="0">
                <a:solidFill>
                  <a:schemeClr val="tx1"/>
                </a:solidFill>
                <a:latin typeface="Arial" panose="020B0604020202020204" pitchFamily="34" charset="0"/>
                <a:cs typeface="Arial" panose="020B0604020202020204" pitchFamily="34" charset="0"/>
              </a:rPr>
              <a:t>vaikų socialinės globos įstaigoje - </a:t>
            </a:r>
            <a:r>
              <a:rPr lang="lt-LT" sz="2000" dirty="0">
                <a:solidFill>
                  <a:schemeClr val="tx1"/>
                </a:solidFill>
                <a:latin typeface="Arial" panose="020B0604020202020204" pitchFamily="34" charset="0"/>
                <a:cs typeface="Arial" panose="020B0604020202020204" pitchFamily="34" charset="0"/>
              </a:rPr>
              <a:t>tik kai jiems nustatytas sunkus neįgalumo lygis</a:t>
            </a:r>
            <a:r>
              <a:rPr lang="en-US" sz="2000" dirty="0">
                <a:solidFill>
                  <a:schemeClr val="tx1"/>
                </a:solidFill>
                <a:latin typeface="Arial" panose="020B0604020202020204" pitchFamily="34" charset="0"/>
                <a:cs typeface="Arial" panose="020B0604020202020204" pitchFamily="34" charset="0"/>
              </a:rPr>
              <a:t>.</a:t>
            </a:r>
          </a:p>
        </p:txBody>
      </p:sp>
      <p:pic>
        <p:nvPicPr>
          <p:cNvPr id="5" name="Picture 4"/>
          <p:cNvPicPr>
            <a:picLocks noChangeAspect="1"/>
          </p:cNvPicPr>
          <p:nvPr/>
        </p:nvPicPr>
        <p:blipFill>
          <a:blip r:embed="rId2" cstate="print"/>
          <a:srcRect/>
          <a:stretch>
            <a:fillRect/>
          </a:stretch>
        </p:blipFill>
        <p:spPr bwMode="auto">
          <a:xfrm>
            <a:off x="10713192" y="43393"/>
            <a:ext cx="1437217" cy="1081617"/>
          </a:xfrm>
          <a:prstGeom prst="rect">
            <a:avLst/>
          </a:prstGeom>
          <a:noFill/>
          <a:ln w="9525">
            <a:noFill/>
            <a:miter lim="800000"/>
            <a:headEnd/>
            <a:tailEnd/>
          </a:ln>
        </p:spPr>
      </p:pic>
    </p:spTree>
    <p:extLst>
      <p:ext uri="{BB962C8B-B14F-4D97-AF65-F5344CB8AC3E}">
        <p14:creationId xmlns:p14="http://schemas.microsoft.com/office/powerpoint/2010/main" val="1085522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175" y="313745"/>
            <a:ext cx="8637431" cy="2036763"/>
          </a:xfrm>
        </p:spPr>
        <p:txBody>
          <a:bodyPr>
            <a:noAutofit/>
          </a:bodyPr>
          <a:lstStyle/>
          <a:p>
            <a:pPr algn="l"/>
            <a:r>
              <a:rPr lang="en-US" sz="2600" b="1" dirty="0" err="1" smtClean="0">
                <a:solidFill>
                  <a:schemeClr val="accent1">
                    <a:lumMod val="75000"/>
                  </a:schemeClr>
                </a:solidFill>
                <a:latin typeface="Arial" panose="020B0604020202020204" pitchFamily="34" charset="0"/>
                <a:cs typeface="Arial" panose="020B0604020202020204" pitchFamily="34" charset="0"/>
              </a:rPr>
              <a:t>Vyresnis</a:t>
            </a:r>
            <a:r>
              <a:rPr lang="en-US" sz="2600" b="1" dirty="0" smtClean="0">
                <a:solidFill>
                  <a:schemeClr val="accent1">
                    <a:lumMod val="75000"/>
                  </a:schemeClr>
                </a:solidFill>
                <a:latin typeface="Arial" panose="020B0604020202020204" pitchFamily="34" charset="0"/>
                <a:cs typeface="Arial" panose="020B0604020202020204" pitchFamily="34" charset="0"/>
              </a:rPr>
              <a:t> </a:t>
            </a:r>
            <a:r>
              <a:rPr lang="en-US" sz="2600" b="1" dirty="0" err="1">
                <a:solidFill>
                  <a:schemeClr val="accent1">
                    <a:lumMod val="75000"/>
                  </a:schemeClr>
                </a:solidFill>
                <a:latin typeface="Arial" panose="020B0604020202020204" pitchFamily="34" charset="0"/>
                <a:cs typeface="Arial" panose="020B0604020202020204" pitchFamily="34" charset="0"/>
              </a:rPr>
              <a:t>kaip</a:t>
            </a:r>
            <a:r>
              <a:rPr lang="en-US" sz="2600" b="1" dirty="0">
                <a:solidFill>
                  <a:schemeClr val="accent1">
                    <a:lumMod val="75000"/>
                  </a:schemeClr>
                </a:solidFill>
                <a:latin typeface="Arial" panose="020B0604020202020204" pitchFamily="34" charset="0"/>
                <a:cs typeface="Arial" panose="020B0604020202020204" pitchFamily="34" charset="0"/>
              </a:rPr>
              <a:t> </a:t>
            </a:r>
            <a:r>
              <a:rPr lang="en-US" sz="2600" b="1" dirty="0" err="1">
                <a:solidFill>
                  <a:schemeClr val="accent1">
                    <a:lumMod val="75000"/>
                  </a:schemeClr>
                </a:solidFill>
                <a:latin typeface="Arial" panose="020B0604020202020204" pitchFamily="34" charset="0"/>
                <a:cs typeface="Arial" panose="020B0604020202020204" pitchFamily="34" charset="0"/>
              </a:rPr>
              <a:t>trij</a:t>
            </a:r>
            <a:r>
              <a:rPr lang="lt-LT" sz="2600" b="1" dirty="0">
                <a:solidFill>
                  <a:schemeClr val="accent1">
                    <a:lumMod val="75000"/>
                  </a:schemeClr>
                </a:solidFill>
                <a:latin typeface="Arial" panose="020B0604020202020204" pitchFamily="34" charset="0"/>
                <a:cs typeface="Arial" panose="020B0604020202020204" pitchFamily="34" charset="0"/>
              </a:rPr>
              <a:t>ų metų vaikas gali būti laikinai apgyvendintas</a:t>
            </a:r>
            <a:r>
              <a:rPr lang="en-US" sz="2600" b="1" dirty="0">
                <a:solidFill>
                  <a:schemeClr val="accent1">
                    <a:lumMod val="75000"/>
                  </a:schemeClr>
                </a:solidFill>
                <a:latin typeface="Arial" panose="020B0604020202020204" pitchFamily="34" charset="0"/>
                <a:cs typeface="Arial" panose="020B0604020202020204" pitchFamily="34" charset="0"/>
              </a:rPr>
              <a:t> </a:t>
            </a:r>
            <a:r>
              <a:rPr lang="lt-LT" sz="2600" b="1" dirty="0">
                <a:solidFill>
                  <a:schemeClr val="accent1">
                    <a:lumMod val="75000"/>
                  </a:schemeClr>
                </a:solidFill>
                <a:latin typeface="Arial" panose="020B0604020202020204" pitchFamily="34" charset="0"/>
                <a:cs typeface="Arial" panose="020B0604020202020204" pitchFamily="34" charset="0"/>
              </a:rPr>
              <a:t> vaikų socialinės globos įstaigoje, kai nėra galimybių jo apgyvendinti pagal Civilinio kodekso </a:t>
            </a:r>
            <a:r>
              <a:rPr lang="en-US" sz="2600" b="1" dirty="0">
                <a:solidFill>
                  <a:schemeClr val="accent1">
                    <a:lumMod val="75000"/>
                  </a:schemeClr>
                </a:solidFill>
                <a:latin typeface="Arial" panose="020B0604020202020204" pitchFamily="34" charset="0"/>
                <a:cs typeface="Arial" panose="020B0604020202020204" pitchFamily="34" charset="0"/>
              </a:rPr>
              <a:t>21 str.</a:t>
            </a:r>
            <a:r>
              <a:rPr lang="lt-LT" sz="2600" b="1" dirty="0">
                <a:solidFill>
                  <a:schemeClr val="accent1">
                    <a:lumMod val="75000"/>
                  </a:schemeClr>
                </a:solidFill>
                <a:latin typeface="Arial" panose="020B0604020202020204" pitchFamily="34" charset="0"/>
                <a:cs typeface="Arial" panose="020B0604020202020204" pitchFamily="34" charset="0"/>
              </a:rPr>
              <a:t> numatytą </a:t>
            </a:r>
            <a:r>
              <a:rPr lang="en-US" sz="2600" b="1" dirty="0" err="1">
                <a:solidFill>
                  <a:schemeClr val="accent1">
                    <a:lumMod val="75000"/>
                  </a:schemeClr>
                </a:solidFill>
                <a:latin typeface="Arial" panose="020B0604020202020204" pitchFamily="34" charset="0"/>
                <a:cs typeface="Arial" panose="020B0604020202020204" pitchFamily="34" charset="0"/>
              </a:rPr>
              <a:t>eili</a:t>
            </a:r>
            <a:r>
              <a:rPr lang="lt-LT" sz="2600" b="1" dirty="0" err="1">
                <a:solidFill>
                  <a:schemeClr val="accent1">
                    <a:lumMod val="75000"/>
                  </a:schemeClr>
                </a:solidFill>
                <a:latin typeface="Arial" panose="020B0604020202020204" pitchFamily="34" charset="0"/>
                <a:cs typeface="Arial" panose="020B0604020202020204" pitchFamily="34" charset="0"/>
              </a:rPr>
              <a:t>škumą</a:t>
            </a:r>
            <a:r>
              <a:rPr lang="en-US" sz="2600" b="1" dirty="0">
                <a:solidFill>
                  <a:schemeClr val="accent1">
                    <a:lumMod val="75000"/>
                  </a:schemeClr>
                </a:solidFill>
                <a:latin typeface="Arial" panose="020B0604020202020204" pitchFamily="34" charset="0"/>
                <a:cs typeface="Arial" panose="020B0604020202020204" pitchFamily="34" charset="0"/>
              </a:rPr>
              <a:t>:</a:t>
            </a:r>
            <a:br>
              <a:rPr lang="en-US" sz="2600" b="1" dirty="0">
                <a:solidFill>
                  <a:schemeClr val="accent1">
                    <a:lumMod val="75000"/>
                  </a:schemeClr>
                </a:solidFill>
                <a:latin typeface="Arial" panose="020B0604020202020204" pitchFamily="34" charset="0"/>
                <a:cs typeface="Arial" panose="020B0604020202020204" pitchFamily="34" charset="0"/>
              </a:rPr>
            </a:br>
            <a:endParaRPr lang="en-US" sz="2600" b="1" dirty="0">
              <a:solidFill>
                <a:schemeClr val="accent1">
                  <a:lumMod val="75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42175" y="2624786"/>
            <a:ext cx="8328338" cy="3759200"/>
          </a:xfrm>
        </p:spPr>
        <p:txBody>
          <a:bodyPr>
            <a:normAutofit/>
          </a:bodyPr>
          <a:lstStyle/>
          <a:p>
            <a:pPr marL="609585" indent="-609585">
              <a:buFont typeface="+mj-lt"/>
              <a:buAutoNum type="arabicPeriod"/>
            </a:pPr>
            <a:r>
              <a:rPr lang="lt-LT" sz="2200" dirty="0" err="1">
                <a:solidFill>
                  <a:schemeClr val="tx1"/>
                </a:solidFill>
                <a:latin typeface="Arial" panose="020B0604020202020204" pitchFamily="34" charset="0"/>
                <a:cs typeface="Arial" panose="020B0604020202020204" pitchFamily="34" charset="0"/>
              </a:rPr>
              <a:t>Giminaiči</a:t>
            </a:r>
            <a:r>
              <a:rPr lang="en-US" sz="2200" dirty="0" err="1">
                <a:solidFill>
                  <a:schemeClr val="tx1"/>
                </a:solidFill>
                <a:latin typeface="Arial" panose="020B0604020202020204" pitchFamily="34" charset="0"/>
                <a:cs typeface="Arial" panose="020B0604020202020204" pitchFamily="34" charset="0"/>
              </a:rPr>
              <a:t>ai</a:t>
            </a:r>
            <a:r>
              <a:rPr lang="lt-LT" sz="2200" dirty="0">
                <a:solidFill>
                  <a:schemeClr val="tx1"/>
                </a:solidFill>
                <a:latin typeface="Arial" panose="020B0604020202020204" pitchFamily="34" charset="0"/>
                <a:cs typeface="Arial" panose="020B0604020202020204" pitchFamily="34" charset="0"/>
              </a:rPr>
              <a:t>;</a:t>
            </a:r>
          </a:p>
          <a:p>
            <a:pPr marL="609585" indent="-609585">
              <a:buFont typeface="+mj-lt"/>
              <a:buAutoNum type="arabicPeriod"/>
            </a:pPr>
            <a:r>
              <a:rPr lang="lt-LT" sz="2200" dirty="0" err="1">
                <a:solidFill>
                  <a:schemeClr val="tx1"/>
                </a:solidFill>
                <a:latin typeface="Arial" panose="020B0604020202020204" pitchFamily="34" charset="0"/>
                <a:cs typeface="Arial" panose="020B0604020202020204" pitchFamily="34" charset="0"/>
              </a:rPr>
              <a:t>Asmen</a:t>
            </a:r>
            <a:r>
              <a:rPr lang="en-US" sz="2200" dirty="0">
                <a:solidFill>
                  <a:schemeClr val="tx1"/>
                </a:solidFill>
                <a:latin typeface="Arial" panose="020B0604020202020204" pitchFamily="34" charset="0"/>
                <a:cs typeface="Arial" panose="020B0604020202020204" pitchFamily="34" charset="0"/>
              </a:rPr>
              <a:t>y</a:t>
            </a:r>
            <a:r>
              <a:rPr lang="lt-LT" sz="2200" dirty="0">
                <a:solidFill>
                  <a:schemeClr val="tx1"/>
                </a:solidFill>
                <a:latin typeface="Arial" panose="020B0604020202020204" pitchFamily="34" charset="0"/>
                <a:cs typeface="Arial" panose="020B0604020202020204" pitchFamily="34" charset="0"/>
              </a:rPr>
              <a:t>s, su vaiku susiję emociniais ryšiais;</a:t>
            </a:r>
          </a:p>
          <a:p>
            <a:pPr marL="609585" indent="-609585">
              <a:buFont typeface="+mj-lt"/>
              <a:buAutoNum type="arabicPeriod"/>
            </a:pPr>
            <a:r>
              <a:rPr lang="lt-LT" sz="2200" dirty="0">
                <a:solidFill>
                  <a:schemeClr val="tx1"/>
                </a:solidFill>
                <a:latin typeface="Arial" panose="020B0604020202020204" pitchFamily="34" charset="0"/>
                <a:cs typeface="Arial" panose="020B0604020202020204" pitchFamily="34" charset="0"/>
              </a:rPr>
              <a:t>Vaiko brolį ir (arba) seserį globojantys (rūpinantys), įvaikinusios šeimos;</a:t>
            </a:r>
          </a:p>
          <a:p>
            <a:pPr marL="609585" indent="-609585">
              <a:buFont typeface="+mj-lt"/>
              <a:buAutoNum type="arabicPeriod"/>
            </a:pPr>
            <a:r>
              <a:rPr lang="lt-LT" sz="2200" dirty="0">
                <a:solidFill>
                  <a:schemeClr val="tx1"/>
                </a:solidFill>
                <a:latin typeface="Arial" panose="020B0604020202020204" pitchFamily="34" charset="0"/>
                <a:cs typeface="Arial" panose="020B0604020202020204" pitchFamily="34" charset="0"/>
              </a:rPr>
              <a:t>Šeimos;</a:t>
            </a:r>
          </a:p>
          <a:p>
            <a:pPr marL="609585" indent="-609585">
              <a:buFont typeface="+mj-lt"/>
              <a:buAutoNum type="arabicPeriod"/>
            </a:pPr>
            <a:r>
              <a:rPr lang="lt-LT" sz="2200" dirty="0">
                <a:solidFill>
                  <a:schemeClr val="tx1"/>
                </a:solidFill>
                <a:latin typeface="Arial" panose="020B0604020202020204" pitchFamily="34" charset="0"/>
                <a:cs typeface="Arial" panose="020B0604020202020204" pitchFamily="34" charset="0"/>
              </a:rPr>
              <a:t>Globos centras;</a:t>
            </a:r>
          </a:p>
          <a:p>
            <a:pPr marL="609585" indent="-609585">
              <a:buFont typeface="+mj-lt"/>
              <a:buAutoNum type="arabicPeriod"/>
            </a:pPr>
            <a:r>
              <a:rPr lang="lt-LT" sz="2200" dirty="0">
                <a:solidFill>
                  <a:schemeClr val="tx1"/>
                </a:solidFill>
                <a:latin typeface="Arial" panose="020B0604020202020204" pitchFamily="34" charset="0"/>
                <a:cs typeface="Arial" panose="020B0604020202020204" pitchFamily="34" charset="0"/>
              </a:rPr>
              <a:t>Šeimynos;</a:t>
            </a:r>
          </a:p>
          <a:p>
            <a:pPr marL="609585" indent="-609585">
              <a:buFont typeface="+mj-lt"/>
              <a:buAutoNum type="arabicPeriod"/>
            </a:pPr>
            <a:r>
              <a:rPr lang="lt-LT" sz="2200" dirty="0">
                <a:solidFill>
                  <a:schemeClr val="tx1"/>
                </a:solidFill>
                <a:latin typeface="Arial" panose="020B0604020202020204" pitchFamily="34" charset="0"/>
                <a:cs typeface="Arial" panose="020B0604020202020204" pitchFamily="34" charset="0"/>
              </a:rPr>
              <a:t>Vaikų globos institucijos.</a:t>
            </a:r>
          </a:p>
          <a:p>
            <a:pPr marL="609585" indent="-609585">
              <a:buFont typeface="+mj-lt"/>
              <a:buAutoNum type="arabicPeriod"/>
            </a:pPr>
            <a:endParaRPr lang="en-US" sz="2667"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cstate="print"/>
          <a:srcRect/>
          <a:stretch>
            <a:fillRect/>
          </a:stretch>
        </p:blipFill>
        <p:spPr bwMode="auto">
          <a:xfrm>
            <a:off x="10713192" y="43393"/>
            <a:ext cx="1437217" cy="1081617"/>
          </a:xfrm>
          <a:prstGeom prst="rect">
            <a:avLst/>
          </a:prstGeom>
          <a:noFill/>
          <a:ln w="9525">
            <a:noFill/>
            <a:miter lim="800000"/>
            <a:headEnd/>
            <a:tailEnd/>
          </a:ln>
        </p:spPr>
      </p:pic>
    </p:spTree>
    <p:extLst>
      <p:ext uri="{BB962C8B-B14F-4D97-AF65-F5344CB8AC3E}">
        <p14:creationId xmlns:p14="http://schemas.microsoft.com/office/powerpoint/2010/main" val="33449919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43394"/>
            <a:ext cx="10464800" cy="1373282"/>
          </a:xfrm>
        </p:spPr>
        <p:txBody>
          <a:bodyPr>
            <a:noAutofit/>
          </a:bodyPr>
          <a:lstStyle/>
          <a:p>
            <a:pPr algn="l"/>
            <a:r>
              <a:rPr lang="lt-LT" sz="2800" b="1" dirty="0">
                <a:solidFill>
                  <a:schemeClr val="accent1">
                    <a:lumMod val="75000"/>
                  </a:schemeClr>
                </a:solidFill>
                <a:latin typeface="Arial" panose="020B0604020202020204" pitchFamily="34" charset="0"/>
                <a:cs typeface="Arial" panose="020B0604020202020204" pitchFamily="34" charset="0"/>
              </a:rPr>
              <a:t>2017-05-04 Socialinės apsaugos ir darbo </a:t>
            </a:r>
            <a:r>
              <a:rPr lang="lt-LT" sz="2800" b="1" dirty="0" smtClean="0">
                <a:solidFill>
                  <a:schemeClr val="accent1">
                    <a:lumMod val="75000"/>
                  </a:schemeClr>
                </a:solidFill>
                <a:latin typeface="Arial" panose="020B0604020202020204" pitchFamily="34" charset="0"/>
                <a:cs typeface="Arial" panose="020B0604020202020204" pitchFamily="34" charset="0"/>
              </a:rPr>
              <a:t>ministras</a:t>
            </a:r>
            <a:br>
              <a:rPr lang="lt-LT" sz="2800" b="1" dirty="0" smtClean="0">
                <a:solidFill>
                  <a:schemeClr val="accent1">
                    <a:lumMod val="75000"/>
                  </a:schemeClr>
                </a:solidFill>
                <a:latin typeface="Arial" panose="020B0604020202020204" pitchFamily="34" charset="0"/>
                <a:cs typeface="Arial" panose="020B0604020202020204" pitchFamily="34" charset="0"/>
              </a:rPr>
            </a:br>
            <a:r>
              <a:rPr lang="lt-LT" sz="2800" b="1" dirty="0" smtClean="0">
                <a:solidFill>
                  <a:schemeClr val="accent1">
                    <a:lumMod val="75000"/>
                  </a:schemeClr>
                </a:solidFill>
                <a:latin typeface="Arial" panose="020B0604020202020204" pitchFamily="34" charset="0"/>
                <a:cs typeface="Arial" panose="020B0604020202020204" pitchFamily="34" charset="0"/>
              </a:rPr>
              <a:t> </a:t>
            </a:r>
            <a:r>
              <a:rPr lang="lt-LT" sz="2800" b="1" dirty="0">
                <a:solidFill>
                  <a:schemeClr val="accent1">
                    <a:lumMod val="75000"/>
                  </a:schemeClr>
                </a:solidFill>
                <a:latin typeface="Arial" panose="020B0604020202020204" pitchFamily="34" charset="0"/>
                <a:cs typeface="Arial" panose="020B0604020202020204" pitchFamily="34" charset="0"/>
              </a:rPr>
              <a:t>pasirašė įsakymą Nr. A1-214 dėl socialinės </a:t>
            </a:r>
            <a:r>
              <a:rPr lang="lt-LT" sz="2800" b="1" dirty="0" smtClean="0">
                <a:solidFill>
                  <a:schemeClr val="accent1">
                    <a:lumMod val="75000"/>
                  </a:schemeClr>
                </a:solidFill>
                <a:latin typeface="Arial" panose="020B0604020202020204" pitchFamily="34" charset="0"/>
                <a:cs typeface="Arial" panose="020B0604020202020204" pitchFamily="34" charset="0"/>
              </a:rPr>
              <a:t>globos</a:t>
            </a:r>
            <a:br>
              <a:rPr lang="lt-LT" sz="2800" b="1" dirty="0" smtClean="0">
                <a:solidFill>
                  <a:schemeClr val="accent1">
                    <a:lumMod val="75000"/>
                  </a:schemeClr>
                </a:solidFill>
                <a:latin typeface="Arial" panose="020B0604020202020204" pitchFamily="34" charset="0"/>
                <a:cs typeface="Arial" panose="020B0604020202020204" pitchFamily="34" charset="0"/>
              </a:rPr>
            </a:br>
            <a:r>
              <a:rPr lang="lt-LT" sz="2800" b="1" dirty="0" smtClean="0">
                <a:solidFill>
                  <a:schemeClr val="accent1">
                    <a:lumMod val="75000"/>
                  </a:schemeClr>
                </a:solidFill>
                <a:latin typeface="Arial" panose="020B0604020202020204" pitchFamily="34" charset="0"/>
                <a:cs typeface="Arial" panose="020B0604020202020204" pitchFamily="34" charset="0"/>
              </a:rPr>
              <a:t> </a:t>
            </a:r>
            <a:r>
              <a:rPr lang="lt-LT" sz="2800" b="1" dirty="0">
                <a:solidFill>
                  <a:schemeClr val="accent1">
                    <a:lumMod val="75000"/>
                  </a:schemeClr>
                </a:solidFill>
                <a:latin typeface="Arial" panose="020B0604020202020204" pitchFamily="34" charset="0"/>
                <a:cs typeface="Arial" panose="020B0604020202020204" pitchFamily="34" charset="0"/>
              </a:rPr>
              <a:t>normų aprašo patvirtinimo pakeitimo</a:t>
            </a:r>
            <a:endParaRPr lang="en-US"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04800" y="1940350"/>
            <a:ext cx="9109656" cy="4598182"/>
          </a:xfrm>
        </p:spPr>
        <p:txBody>
          <a:bodyPr>
            <a:normAutofit/>
          </a:bodyPr>
          <a:lstStyle/>
          <a:p>
            <a:r>
              <a:rPr lang="lt-LT" sz="2000" dirty="0">
                <a:solidFill>
                  <a:schemeClr val="tx1"/>
                </a:solidFill>
                <a:latin typeface="Arial" panose="020B0604020202020204" pitchFamily="34" charset="0"/>
                <a:cs typeface="Arial" panose="020B0604020202020204" pitchFamily="34" charset="0"/>
              </a:rPr>
              <a:t>Vaikų </a:t>
            </a:r>
            <a:r>
              <a:rPr lang="lt-LT" sz="2000" dirty="0" smtClean="0">
                <a:solidFill>
                  <a:schemeClr val="tx1"/>
                </a:solidFill>
                <a:latin typeface="Arial" panose="020B0604020202020204" pitchFamily="34" charset="0"/>
                <a:cs typeface="Arial" panose="020B0604020202020204" pitchFamily="34" charset="0"/>
              </a:rPr>
              <a:t>socialinės globos namuose vaikų skaičius nuo </a:t>
            </a:r>
            <a:r>
              <a:rPr lang="lt-LT" sz="2000" dirty="0">
                <a:solidFill>
                  <a:schemeClr val="tx1"/>
                </a:solidFill>
                <a:latin typeface="Arial" panose="020B0604020202020204" pitchFamily="34" charset="0"/>
                <a:cs typeface="Arial" panose="020B0604020202020204" pitchFamily="34" charset="0"/>
              </a:rPr>
              <a:t>2019 metų – ne didesnis negu 30 </a:t>
            </a:r>
            <a:r>
              <a:rPr lang="lt-LT" sz="2000" dirty="0" smtClean="0">
                <a:solidFill>
                  <a:schemeClr val="tx1"/>
                </a:solidFill>
                <a:latin typeface="Arial" panose="020B0604020202020204" pitchFamily="34" charset="0"/>
                <a:cs typeface="Arial" panose="020B0604020202020204" pitchFamily="34" charset="0"/>
              </a:rPr>
              <a:t>vaikų.</a:t>
            </a:r>
          </a:p>
          <a:p>
            <a:r>
              <a:rPr lang="lt-LT" sz="2000" dirty="0" smtClean="0">
                <a:solidFill>
                  <a:schemeClr val="tx1"/>
                </a:solidFill>
                <a:latin typeface="Arial" panose="020B0604020202020204" pitchFamily="34" charset="0"/>
                <a:cs typeface="Arial" panose="020B0604020202020204" pitchFamily="34" charset="0"/>
              </a:rPr>
              <a:t>Nuo </a:t>
            </a:r>
            <a:r>
              <a:rPr lang="lt-LT" sz="2000" dirty="0">
                <a:solidFill>
                  <a:schemeClr val="tx1"/>
                </a:solidFill>
                <a:latin typeface="Arial" panose="020B0604020202020204" pitchFamily="34" charset="0"/>
                <a:cs typeface="Arial" panose="020B0604020202020204" pitchFamily="34" charset="0"/>
              </a:rPr>
              <a:t>2020 metų likusiems be tėvų globos vaikams ir socialinės rizikos vaikams </a:t>
            </a:r>
            <a:r>
              <a:rPr lang="lt-LT" sz="2000" dirty="0" smtClean="0">
                <a:solidFill>
                  <a:schemeClr val="tx1"/>
                </a:solidFill>
                <a:latin typeface="Arial" panose="020B0604020202020204" pitchFamily="34" charset="0"/>
                <a:cs typeface="Arial" panose="020B0604020202020204" pitchFamily="34" charset="0"/>
              </a:rPr>
              <a:t>ilgalaikė </a:t>
            </a:r>
            <a:r>
              <a:rPr lang="lt-LT" sz="2000" dirty="0">
                <a:solidFill>
                  <a:schemeClr val="tx1"/>
                </a:solidFill>
                <a:latin typeface="Arial" panose="020B0604020202020204" pitchFamily="34" charset="0"/>
                <a:cs typeface="Arial" panose="020B0604020202020204" pitchFamily="34" charset="0"/>
              </a:rPr>
              <a:t>(trumpalaikė) socialinė globa (išskyrus trumpalaikę socialinę globą iki 3 mėn.) negali būti teikiama vaikų socialinės globos </a:t>
            </a:r>
            <a:r>
              <a:rPr lang="lt-LT" sz="2000" dirty="0" smtClean="0">
                <a:solidFill>
                  <a:schemeClr val="tx1"/>
                </a:solidFill>
                <a:latin typeface="Arial" panose="020B0604020202020204" pitchFamily="34" charset="0"/>
                <a:cs typeface="Arial" panose="020B0604020202020204" pitchFamily="34" charset="0"/>
              </a:rPr>
              <a:t>namuose.</a:t>
            </a:r>
          </a:p>
          <a:p>
            <a:r>
              <a:rPr lang="lt-LT" sz="2000" dirty="0" smtClean="0">
                <a:solidFill>
                  <a:schemeClr val="tx1"/>
                </a:solidFill>
                <a:latin typeface="Arial" panose="020B0604020202020204" pitchFamily="34" charset="0"/>
                <a:cs typeface="Arial" panose="020B0604020202020204" pitchFamily="34" charset="0"/>
              </a:rPr>
              <a:t>Vaikų </a:t>
            </a:r>
            <a:r>
              <a:rPr lang="lt-LT" sz="2000" dirty="0">
                <a:solidFill>
                  <a:schemeClr val="tx1"/>
                </a:solidFill>
                <a:latin typeface="Arial" panose="020B0604020202020204" pitchFamily="34" charset="0"/>
                <a:cs typeface="Arial" panose="020B0604020202020204" pitchFamily="34" charset="0"/>
              </a:rPr>
              <a:t>socialinės globos namai ne vėliau kaip iki 2018 m. sausio 1 d. </a:t>
            </a:r>
            <a:r>
              <a:rPr lang="lt-LT" sz="2000" dirty="0" smtClean="0">
                <a:solidFill>
                  <a:schemeClr val="tx1"/>
                </a:solidFill>
                <a:latin typeface="Arial" panose="020B0604020202020204" pitchFamily="34" charset="0"/>
                <a:cs typeface="Arial" panose="020B0604020202020204" pitchFamily="34" charset="0"/>
              </a:rPr>
              <a:t>turėjo </a:t>
            </a:r>
            <a:r>
              <a:rPr lang="lt-LT" sz="2000" dirty="0">
                <a:solidFill>
                  <a:schemeClr val="tx1"/>
                </a:solidFill>
                <a:latin typeface="Arial" panose="020B0604020202020204" pitchFamily="34" charset="0"/>
                <a:cs typeface="Arial" panose="020B0604020202020204" pitchFamily="34" charset="0"/>
              </a:rPr>
              <a:t>patvirtinti su </a:t>
            </a:r>
            <a:r>
              <a:rPr lang="lt-LT" sz="2000" dirty="0" smtClean="0">
                <a:solidFill>
                  <a:schemeClr val="tx1"/>
                </a:solidFill>
                <a:latin typeface="Arial" panose="020B0604020202020204" pitchFamily="34" charset="0"/>
                <a:cs typeface="Arial" panose="020B0604020202020204" pitchFamily="34" charset="0"/>
              </a:rPr>
              <a:t>įstaigos </a:t>
            </a:r>
            <a:r>
              <a:rPr lang="lt-LT" sz="2000" dirty="0">
                <a:solidFill>
                  <a:schemeClr val="tx1"/>
                </a:solidFill>
                <a:latin typeface="Arial" panose="020B0604020202020204" pitchFamily="34" charset="0"/>
                <a:cs typeface="Arial" panose="020B0604020202020204" pitchFamily="34" charset="0"/>
              </a:rPr>
              <a:t>savininko teises ir pareigas įgyvendinančia institucija suderintus priemonių, kurias įgyvendinus bus pasiektas reikalavimas nuo 2020 metų nebeteikti likusiems be tėvų globos vaikams ir socialinės rizikos vaikams ilgalaikės (</a:t>
            </a:r>
            <a:r>
              <a:rPr lang="lt-LT" sz="2000" dirty="0" smtClean="0">
                <a:solidFill>
                  <a:schemeClr val="tx1"/>
                </a:solidFill>
                <a:latin typeface="Arial" panose="020B0604020202020204" pitchFamily="34" charset="0"/>
                <a:cs typeface="Arial" panose="020B0604020202020204" pitchFamily="34" charset="0"/>
              </a:rPr>
              <a:t>trumpalaikės) socialinės </a:t>
            </a:r>
            <a:r>
              <a:rPr lang="lt-LT" sz="2000" dirty="0">
                <a:solidFill>
                  <a:schemeClr val="tx1"/>
                </a:solidFill>
                <a:latin typeface="Arial" panose="020B0604020202020204" pitchFamily="34" charset="0"/>
                <a:cs typeface="Arial" panose="020B0604020202020204" pitchFamily="34" charset="0"/>
              </a:rPr>
              <a:t>globos (išskyrus trumpalaikę socialinę globą iki 3 mėn.) vaikų socialinės globos namuose, planus</a:t>
            </a:r>
            <a:r>
              <a:rPr lang="lt-LT" sz="2000" dirty="0" smtClean="0">
                <a:solidFill>
                  <a:schemeClr val="tx1"/>
                </a:solidFill>
                <a:latin typeface="Arial" panose="020B0604020202020204" pitchFamily="34" charset="0"/>
                <a:cs typeface="Arial" panose="020B0604020202020204" pitchFamily="34" charset="0"/>
              </a:rPr>
              <a:t>.</a:t>
            </a:r>
            <a:endParaRPr lang="en-US" sz="2000" dirty="0">
              <a:solidFill>
                <a:schemeClr val="tx1"/>
              </a:solidFill>
              <a:latin typeface="Arial" panose="020B0604020202020204" pitchFamily="34" charset="0"/>
              <a:cs typeface="Arial" panose="020B0604020202020204" pitchFamily="34" charset="0"/>
            </a:endParaRPr>
          </a:p>
        </p:txBody>
      </p:sp>
      <p:sp>
        <p:nvSpPr>
          <p:cNvPr id="5" name="Rectangle 4"/>
          <p:cNvSpPr/>
          <p:nvPr/>
        </p:nvSpPr>
        <p:spPr>
          <a:xfrm>
            <a:off x="4112679" y="3182780"/>
            <a:ext cx="184731" cy="461665"/>
          </a:xfrm>
          <a:prstGeom prst="rect">
            <a:avLst/>
          </a:prstGeom>
        </p:spPr>
        <p:txBody>
          <a:bodyPr wrap="none">
            <a:spAutoFit/>
          </a:bodyPr>
          <a:lstStyle/>
          <a:p>
            <a:endParaRPr lang="en-US" sz="2400" dirty="0"/>
          </a:p>
        </p:txBody>
      </p:sp>
      <p:pic>
        <p:nvPicPr>
          <p:cNvPr id="6" name="Picture 5"/>
          <p:cNvPicPr>
            <a:picLocks noChangeAspect="1"/>
          </p:cNvPicPr>
          <p:nvPr/>
        </p:nvPicPr>
        <p:blipFill>
          <a:blip r:embed="rId2" cstate="print"/>
          <a:srcRect/>
          <a:stretch>
            <a:fillRect/>
          </a:stretch>
        </p:blipFill>
        <p:spPr bwMode="auto">
          <a:xfrm>
            <a:off x="10713192" y="43393"/>
            <a:ext cx="1437217" cy="1081617"/>
          </a:xfrm>
          <a:prstGeom prst="rect">
            <a:avLst/>
          </a:prstGeom>
          <a:noFill/>
          <a:ln w="9525">
            <a:noFill/>
            <a:miter lim="800000"/>
            <a:headEnd/>
            <a:tailEnd/>
          </a:ln>
        </p:spPr>
      </p:pic>
    </p:spTree>
    <p:extLst>
      <p:ext uri="{BB962C8B-B14F-4D97-AF65-F5344CB8AC3E}">
        <p14:creationId xmlns:p14="http://schemas.microsoft.com/office/powerpoint/2010/main" val="17581496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8068</TotalTime>
  <Words>2323</Words>
  <Application>Microsoft Office PowerPoint</Application>
  <PresentationFormat>Widescreen</PresentationFormat>
  <Paragraphs>229</Paragraphs>
  <Slides>34</Slides>
  <Notes>8</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34</vt:i4>
      </vt:variant>
    </vt:vector>
  </HeadingPairs>
  <TitlesOfParts>
    <vt:vector size="45" baseType="lpstr">
      <vt:lpstr>맑은 고딕</vt:lpstr>
      <vt:lpstr>Arial</vt:lpstr>
      <vt:lpstr>Calibri</vt:lpstr>
      <vt:lpstr>Cambria</vt:lpstr>
      <vt:lpstr>Symbol</vt:lpstr>
      <vt:lpstr>Times</vt:lpstr>
      <vt:lpstr>Times New Roman</vt:lpstr>
      <vt:lpstr>Trebuchet MS</vt:lpstr>
      <vt:lpstr>Wingdings</vt:lpstr>
      <vt:lpstr>Wingdings 3</vt:lpstr>
      <vt:lpstr>Facet</vt:lpstr>
      <vt:lpstr>         PERĖJIMAS NUO INSTITUCINĖS GLOBOS PRIE ŠEIMOJE IR                    BENDRUOMENĖJE TEIKIAMŲ PASLAUGŲ                         (Institucinės globos pertvarka)                                         2014 - 2020 m.                                   PERTVARKA VAIKŲ SRITYJE</vt:lpstr>
      <vt:lpstr>VIZIJA</vt:lpstr>
      <vt:lpstr>Pagalbos pažeidžiamiems vaikams ir jų šeimoms  sistema remiasi šiais kertiniais principais:</vt:lpstr>
      <vt:lpstr>VAIKO TEISIŲ APSAUGOS SKYRIŲ CENTRALIZAVIMAS LIETUVOS RESPUBLIKOS VAIKO TEISIŲ APSAUGOS PAGRINDŲ ĮSTATYMO NR. I-1234 PAKEITIMO ĮSTATYMO  KONTEKSTE</vt:lpstr>
      <vt:lpstr>VAIKO TEISIŲ APSAUGOS SKYRIŲ CENTRALIZAVIMAS LIETUVOS RESPUBLIKOS VAIKO TEISIŲ APSAUGOS  PAGRINDŲ ĮSTATYMO NR. I-1234 PAKEITIMO ĮSTATYMO  KONTEKSTE (2)</vt:lpstr>
      <vt:lpstr>PowerPoint Presentation</vt:lpstr>
      <vt:lpstr>SUTRIKUSIOS RAIDOS VAIKAI, NETEKĘ TĖVŲ GLOBOS</vt:lpstr>
      <vt:lpstr>Vyresnis kaip trijų metų vaikas gali būti laikinai apgyvendintas  vaikų socialinės globos įstaigoje, kai nėra galimybių jo apgyvendinti pagal Civilinio kodekso 21 str. numatytą eiliškumą: </vt:lpstr>
      <vt:lpstr>2017-05-04 Socialinės apsaugos ir darbo ministras  pasirašė įsakymą Nr. A1-214 dėl socialinės globos  normų aprašo patvirtinimo pakeitimo</vt:lpstr>
      <vt:lpstr>Dokumente „Lietuva be vaikų namų“ pateiktos strateginės kryptys ir darbais, kuriuos būtina suderintai nuveikti, kad siekis Lietuvą 2020 m. matyti valstybę be vaikų namų taptų realybe. </vt:lpstr>
      <vt:lpstr>Įsi­ga­lio­jus įstatymų pakeitimams sa­vi­val­dy­bės  pri­vers­tos ieš­ko­ti iš­ei­ties iš pa­dė­ties   </vt:lpstr>
      <vt:lpstr>PowerPoint Presentation</vt:lpstr>
      <vt:lpstr>PowerPoint Presentation</vt:lpstr>
      <vt:lpstr>Šeimos modelio bendruomeninių vaikų globos namų veiklos modelis</vt:lpstr>
      <vt:lpstr> Apibrėžimas</vt:lpstr>
      <vt:lpstr>Vaikų apgyvendinimas bendruomeniniuose vaikų globos namuose</vt:lpstr>
      <vt:lpstr>Aplinka ir būstas (1)</vt:lpstr>
      <vt:lpstr>Aplinka ir būstas (2)</vt:lpstr>
      <vt:lpstr>Aplinka ir būstas (3)</vt:lpstr>
      <vt:lpstr>Personalas</vt:lpstr>
      <vt:lpstr>Šeimos modelio bendruomeninių vaikų globos namų struktūra</vt:lpstr>
      <vt:lpstr>Kuratorius/savivaldybės atstovas/ atvejo vadybininkas</vt:lpstr>
      <vt:lpstr>PowerPoint Presentation</vt:lpstr>
      <vt:lpstr>PowerPoint Presentation</vt:lpstr>
      <vt:lpstr>PowerPoint Presentation</vt:lpstr>
      <vt:lpstr>PowerPoint Presentation</vt:lpstr>
      <vt:lpstr>PowerPoint Presentation</vt:lpstr>
      <vt:lpstr>PowerPoint Presentation</vt:lpstr>
      <vt:lpstr>Palydymoji globa</vt:lpstr>
      <vt:lpstr>Palydimoji globa</vt:lpstr>
      <vt:lpstr>Palydimoji globa</vt:lpstr>
      <vt:lpstr>Palydimosios globos paslaugos</vt:lpstr>
      <vt:lpstr>Palydimoji globa</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VAIKŲ, GYVENANČIŲVAIKŲ GLOBOS  INSTITUCIJOJE, SOCIALINĖS ATSKIRTIES DIDĖJIMAS</dc:title>
  <dc:creator>Egle</dc:creator>
  <cp:lastModifiedBy>Windows User</cp:lastModifiedBy>
  <cp:revision>217</cp:revision>
  <cp:lastPrinted>2017-05-23T13:39:52Z</cp:lastPrinted>
  <dcterms:created xsi:type="dcterms:W3CDTF">2017-03-20T15:16:27Z</dcterms:created>
  <dcterms:modified xsi:type="dcterms:W3CDTF">2018-11-20T09:22:11Z</dcterms:modified>
</cp:coreProperties>
</file>